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84" r:id="rId3"/>
    <p:sldId id="285" r:id="rId4"/>
    <p:sldId id="287" r:id="rId5"/>
    <p:sldId id="286" r:id="rId6"/>
    <p:sldId id="280"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2" r:id="rId21"/>
    <p:sldId id="301" r:id="rId22"/>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23" autoAdjust="0"/>
    <p:restoredTop sz="81324" autoAdjust="0"/>
  </p:normalViewPr>
  <p:slideViewPr>
    <p:cSldViewPr snapToGrid="0">
      <p:cViewPr varScale="1">
        <p:scale>
          <a:sx n="90" d="100"/>
          <a:sy n="90" d="100"/>
        </p:scale>
        <p:origin x="720" y="90"/>
      </p:cViewPr>
      <p:guideLst>
        <p:guide orient="horz" pos="2160"/>
        <p:guide pos="3840"/>
      </p:guideLst>
    </p:cSldViewPr>
  </p:slideViewPr>
  <p:outlineViewPr>
    <p:cViewPr>
      <p:scale>
        <a:sx n="33" d="100"/>
        <a:sy n="33" d="100"/>
      </p:scale>
      <p:origin x="0" y="-3408"/>
    </p:cViewPr>
  </p:outlineViewPr>
  <p:notesTextViewPr>
    <p:cViewPr>
      <p:scale>
        <a:sx n="75" d="100"/>
        <a:sy n="75" d="100"/>
      </p:scale>
      <p:origin x="0" y="0"/>
    </p:cViewPr>
  </p:notesTextViewPr>
  <p:notesViewPr>
    <p:cSldViewPr snapToGrid="0">
      <p:cViewPr varScale="1">
        <p:scale>
          <a:sx n="69" d="100"/>
          <a:sy n="69" d="100"/>
        </p:scale>
        <p:origin x="326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54FD4E-519C-4769-A9C8-97A21D6A5692}" type="datetimeFigureOut">
              <a:rPr lang="fi-FI" smtClean="0"/>
              <a:t>12.12.2017</a:t>
            </a:fld>
            <a:endParaRPr lang="fi-FI"/>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C4D02-494E-46E1-8C64-FE921E3EC8CE}" type="slidenum">
              <a:rPr lang="fi-FI" smtClean="0"/>
              <a:t>‹#›</a:t>
            </a:fld>
            <a:endParaRPr lang="fi-FI"/>
          </a:p>
        </p:txBody>
      </p:sp>
    </p:spTree>
    <p:extLst>
      <p:ext uri="{BB962C8B-B14F-4D97-AF65-F5344CB8AC3E}">
        <p14:creationId xmlns:p14="http://schemas.microsoft.com/office/powerpoint/2010/main" val="4132606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D8E8FC-608E-4702-866D-18FFE3A9F6E4}" type="datetimeFigureOut">
              <a:rPr lang="fi-FI" smtClean="0"/>
              <a:t>12.12.2017</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i-FI"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E79C76-0FE4-4DEA-9414-E69BA3D264C3}" type="slidenum">
              <a:rPr lang="fi-FI" smtClean="0"/>
              <a:t>‹#›</a:t>
            </a:fld>
            <a:endParaRPr lang="fi-FI"/>
          </a:p>
        </p:txBody>
      </p:sp>
    </p:spTree>
    <p:extLst>
      <p:ext uri="{BB962C8B-B14F-4D97-AF65-F5344CB8AC3E}">
        <p14:creationId xmlns:p14="http://schemas.microsoft.com/office/powerpoint/2010/main" val="3215369446"/>
      </p:ext>
    </p:extLst>
  </p:cSld>
  <p:clrMap bg1="lt1" tx1="dk1" bg2="lt2" tx2="dk2" accent1="accent1" accent2="accent2" accent3="accent3" accent4="accent4" accent5="accent5" accent6="accent6" hlink="hlink" folHlink="folHlink"/>
  <p:notesStyle>
    <a:lvl1pPr marL="0" algn="l" defTabSz="914400" rtl="0" eaLnBrk="1" latinLnBrk="0" hangingPunct="1">
      <a:defRPr sz="20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dirty="0" smtClean="0"/>
              <a:t>Johdatusta aiheeseen + langattoman tietoliikenteen historiaa</a:t>
            </a:r>
          </a:p>
          <a:p>
            <a:pPr marL="171450" indent="-171450">
              <a:buFontTx/>
              <a:buChar char="-"/>
            </a:pPr>
            <a:r>
              <a:rPr lang="fi-FI" dirty="0" smtClean="0"/>
              <a:t>Miten</a:t>
            </a:r>
            <a:r>
              <a:rPr lang="fi-FI" baseline="0" dirty="0" smtClean="0"/>
              <a:t> tieto lopulta siirtyy langattomasti? Milloin/miten aikanaan huomattiin tarvittavat perusteet?</a:t>
            </a:r>
          </a:p>
          <a:p>
            <a:pPr marL="171450" indent="-171450">
              <a:buFontTx/>
              <a:buChar char="-"/>
            </a:pPr>
            <a:r>
              <a:rPr lang="fi-FI" baseline="0" dirty="0" smtClean="0"/>
              <a:t>Miten langallinen ja langaton tiedonsiirto eroavat toisistaan? Langattomat lisääntyvät, katoavatko langalliset järjestelmät?</a:t>
            </a:r>
          </a:p>
          <a:p>
            <a:pPr marL="171450" indent="-171450">
              <a:buFontTx/>
              <a:buChar char="-"/>
            </a:pPr>
            <a:r>
              <a:rPr lang="fi-FI" baseline="0" dirty="0" smtClean="0"/>
              <a:t>Mistä radiolaitteet on tehty? Miten radiolaitteet ovat kehittyneet aikojen kuluessa?</a:t>
            </a:r>
          </a:p>
          <a:p>
            <a:pPr marL="171450" indent="-171450">
              <a:buFontTx/>
              <a:buChar char="-"/>
            </a:pPr>
            <a:r>
              <a:rPr lang="fi-FI" baseline="0" dirty="0" smtClean="0"/>
              <a:t>Miksi radiolaiteiden toiminta esitetään monesti protokollapinona? Miksi protokollapinoja on niin monenlaisia? Mitä protokollapinosta olisi hyvä tietää/ymmärtää?</a:t>
            </a:r>
          </a:p>
          <a:p>
            <a:pPr marL="171450" indent="-171450">
              <a:buFontTx/>
              <a:buChar char="-"/>
            </a:pPr>
            <a:endParaRPr lang="fi-FI" b="1" baseline="0" dirty="0" smtClean="0"/>
          </a:p>
          <a:p>
            <a:pPr marL="0" indent="0">
              <a:buFontTx/>
              <a:buNone/>
            </a:pPr>
            <a:r>
              <a:rPr lang="fi-FI" b="1" baseline="0" dirty="0" smtClean="0"/>
              <a:t>Modulaatio ja </a:t>
            </a:r>
            <a:r>
              <a:rPr lang="fi-FI" b="1" baseline="0" dirty="0" err="1" smtClean="0"/>
              <a:t>demodulaatio</a:t>
            </a:r>
            <a:r>
              <a:rPr lang="fi-FI" b="1" baseline="0" dirty="0" smtClean="0"/>
              <a:t> </a:t>
            </a:r>
            <a:r>
              <a:rPr lang="fi-FI" b="1" baseline="0" dirty="0" err="1" smtClean="0"/>
              <a:t>octavella</a:t>
            </a:r>
            <a:r>
              <a:rPr lang="fi-FI" b="1" baseline="0" dirty="0" smtClean="0"/>
              <a:t> toteutettuna</a:t>
            </a:r>
          </a:p>
          <a:p>
            <a:pPr marL="171450" indent="-171450">
              <a:buFontTx/>
              <a:buChar char="-"/>
            </a:pPr>
            <a:r>
              <a:rPr lang="fi-FI" baseline="0" dirty="0" smtClean="0"/>
              <a:t>Sekoitusyhtälön toteutuminen </a:t>
            </a:r>
            <a:r>
              <a:rPr lang="fi-FI" baseline="0" dirty="0" err="1" smtClean="0"/>
              <a:t>octavessa</a:t>
            </a:r>
            <a:endParaRPr lang="fi-FI" baseline="0" dirty="0" smtClean="0"/>
          </a:p>
          <a:p>
            <a:pPr marL="171450" indent="-171450">
              <a:buFontTx/>
              <a:buChar char="-"/>
            </a:pPr>
            <a:r>
              <a:rPr lang="fi-FI" baseline="0" dirty="0" smtClean="0"/>
              <a:t>Yksinkertaisen BPSK-modulaattorin ja </a:t>
            </a:r>
            <a:r>
              <a:rPr lang="fi-FI" baseline="0" dirty="0" err="1" smtClean="0"/>
              <a:t>demodulaattorin</a:t>
            </a:r>
            <a:r>
              <a:rPr lang="fi-FI" baseline="0" dirty="0" smtClean="0"/>
              <a:t> tekeminen.</a:t>
            </a:r>
          </a:p>
          <a:p>
            <a:pPr marL="171450" indent="-171450">
              <a:buFontTx/>
              <a:buChar char="-"/>
            </a:pPr>
            <a:r>
              <a:rPr lang="fi-FI" baseline="0" dirty="0" smtClean="0"/>
              <a:t>Miten radiokanava muuttaa vaihetta</a:t>
            </a:r>
          </a:p>
          <a:p>
            <a:pPr marL="171450" indent="-171450">
              <a:buFontTx/>
              <a:buChar char="-"/>
            </a:pPr>
            <a:endParaRPr lang="fi-FI" baseline="0" dirty="0" smtClean="0"/>
          </a:p>
          <a:p>
            <a:pPr marL="0" indent="0">
              <a:buFontTx/>
              <a:buNone/>
            </a:pPr>
            <a:r>
              <a:rPr lang="fi-FI" b="1" baseline="0" dirty="0" smtClean="0"/>
              <a:t>Perusteita</a:t>
            </a:r>
          </a:p>
          <a:p>
            <a:pPr marL="171450" indent="-171450">
              <a:buFontTx/>
              <a:buChar char="-"/>
            </a:pPr>
            <a:r>
              <a:rPr lang="fi-FI" baseline="0" dirty="0" smtClean="0"/>
              <a:t>Signaalin vaimentuminen ja desibelikäsite</a:t>
            </a:r>
          </a:p>
          <a:p>
            <a:pPr marL="171450" indent="-171450">
              <a:buFontTx/>
              <a:buChar char="-"/>
            </a:pPr>
            <a:r>
              <a:rPr lang="fi-FI" baseline="0" dirty="0" smtClean="0"/>
              <a:t>Signaalin heijastuminen rajapinnasta (jos impedanssit eivät ole sovituksessa), S-parametrit</a:t>
            </a:r>
          </a:p>
          <a:p>
            <a:pPr marL="171450" indent="-171450">
              <a:buFontTx/>
              <a:buChar char="-"/>
            </a:pPr>
            <a:endParaRPr lang="fi-FI" baseline="0" dirty="0" smtClean="0"/>
          </a:p>
          <a:p>
            <a:pPr marL="0" indent="0">
              <a:buFontTx/>
              <a:buNone/>
            </a:pPr>
            <a:r>
              <a:rPr lang="fi-FI" b="1" baseline="0" dirty="0" smtClean="0"/>
              <a:t>Radiotien ominaisuudet ja kuinka niitä vastaan taistellaan</a:t>
            </a:r>
          </a:p>
          <a:p>
            <a:pPr marL="171450" indent="-171450">
              <a:buFontTx/>
              <a:buChar char="-"/>
            </a:pPr>
            <a:r>
              <a:rPr lang="fi-FI" baseline="0" dirty="0" smtClean="0"/>
              <a:t>Vaimentuminen ja tehonsäätö</a:t>
            </a:r>
          </a:p>
          <a:p>
            <a:pPr marL="171450" indent="-171450">
              <a:buFontTx/>
              <a:buChar char="-"/>
            </a:pPr>
            <a:r>
              <a:rPr lang="fi-FI" baseline="0" dirty="0" smtClean="0"/>
              <a:t>Monitie-eteneminen ja </a:t>
            </a:r>
            <a:r>
              <a:rPr lang="fi-FI" baseline="0" dirty="0" err="1" smtClean="0"/>
              <a:t>diversiteettitekniikat</a:t>
            </a:r>
            <a:r>
              <a:rPr lang="fi-FI" baseline="0" dirty="0" smtClean="0"/>
              <a:t>/kanavan korjaimet</a:t>
            </a:r>
          </a:p>
          <a:p>
            <a:pPr marL="171450" indent="-171450">
              <a:buFontTx/>
              <a:buChar char="-"/>
            </a:pPr>
            <a:r>
              <a:rPr lang="fi-FI" baseline="0" dirty="0" err="1" smtClean="0"/>
              <a:t>Doppler</a:t>
            </a:r>
            <a:r>
              <a:rPr lang="fi-FI" baseline="0" dirty="0" smtClean="0"/>
              <a:t>-ilmiö ja taajuuden säätö</a:t>
            </a:r>
          </a:p>
          <a:p>
            <a:pPr marL="171450" indent="-171450">
              <a:buFontTx/>
              <a:buChar char="-"/>
            </a:pPr>
            <a:endParaRPr lang="fi-FI" baseline="0" dirty="0" smtClean="0"/>
          </a:p>
          <a:p>
            <a:pPr marL="0" indent="0">
              <a:buFontTx/>
              <a:buNone/>
            </a:pPr>
            <a:r>
              <a:rPr lang="fi-FI" b="1" baseline="0" dirty="0" smtClean="0"/>
              <a:t>Radiolaitteen lohkokaavio</a:t>
            </a:r>
          </a:p>
          <a:p>
            <a:pPr marL="171450" indent="-171450">
              <a:buFontTx/>
              <a:buChar char="-"/>
            </a:pPr>
            <a:r>
              <a:rPr lang="fi-FI" baseline="0" dirty="0" smtClean="0"/>
              <a:t>Lähettimen ja vastaanottimen keskeiset lohkot RF-osissa</a:t>
            </a:r>
          </a:p>
          <a:p>
            <a:pPr marL="171450" indent="-171450">
              <a:buFontTx/>
              <a:buChar char="-"/>
            </a:pPr>
            <a:r>
              <a:rPr lang="fi-FI" baseline="0" dirty="0" smtClean="0"/>
              <a:t>Miksei mennä täysin digitaaliseen toteutukseen ja mitä se hyödyttäisi jos voitaisiin tehdä täysin digitaalinen radiolaite?</a:t>
            </a:r>
          </a:p>
          <a:p>
            <a:pPr marL="171450" indent="-171450">
              <a:buFontTx/>
              <a:buChar char="-"/>
            </a:pPr>
            <a:endParaRPr lang="fi-FI" baseline="0" dirty="0" smtClean="0"/>
          </a:p>
          <a:p>
            <a:pPr marL="0" indent="0">
              <a:buFontTx/>
              <a:buNone/>
            </a:pPr>
            <a:r>
              <a:rPr lang="fi-FI" b="1" baseline="0" dirty="0" smtClean="0"/>
              <a:t>Protokollapinosta</a:t>
            </a:r>
          </a:p>
          <a:p>
            <a:pPr marL="171450" indent="-171450">
              <a:buFontTx/>
              <a:buChar char="-"/>
            </a:pPr>
            <a:r>
              <a:rPr lang="fi-FI" baseline="0" dirty="0" smtClean="0"/>
              <a:t>Keskeistä on ymmärtää kuinka laitteet yhdistyvät toisiinsa ja miten radiolaitteella saa lähetettyä käyttäjän dataa (montako protokollakerrosta pitää kirjoittaa itse)?</a:t>
            </a:r>
          </a:p>
          <a:p>
            <a:pPr marL="171450" indent="-171450">
              <a:buFontTx/>
              <a:buChar char="-"/>
            </a:pPr>
            <a:r>
              <a:rPr lang="fi-FI" baseline="0" dirty="0" smtClean="0"/>
              <a:t>Fyysisen kerroksen tehtävä on lähettää bittejä, mitä asioita on sovittava lähettimen ja vastaanottimen kesken, jotta bittejä voidaan siirtää?</a:t>
            </a:r>
          </a:p>
          <a:p>
            <a:pPr marL="171450" indent="-171450">
              <a:buFontTx/>
              <a:buChar char="-"/>
            </a:pPr>
            <a:r>
              <a:rPr lang="fi-FI" baseline="0" dirty="0" smtClean="0"/>
              <a:t>Siirtoyhteyskerroksen (MAC) tehtävänä on varata vuoro yhteisestä radiotiestä. Mitä vaihtoehtoja tämän toteutukseen on olemassa?</a:t>
            </a:r>
          </a:p>
          <a:p>
            <a:pPr marL="171450" indent="-171450">
              <a:buFontTx/>
              <a:buChar char="-"/>
            </a:pPr>
            <a:r>
              <a:rPr lang="fi-FI" baseline="0" dirty="0" smtClean="0"/>
              <a:t>Verkkokerros on seuraava kerros, mutta langattomissa harvemmin on tarve lähettää langattomasti laitteelta toiselle (vain MESH verkot)</a:t>
            </a:r>
          </a:p>
          <a:p>
            <a:pPr marL="171450" indent="-171450">
              <a:buFontTx/>
              <a:buChar char="-"/>
            </a:pPr>
            <a:r>
              <a:rPr lang="fi-FI" baseline="0" dirty="0" smtClean="0"/>
              <a:t>Kuljetuskerros varmistaa tiedonsiirron päästä päähän. </a:t>
            </a:r>
            <a:r>
              <a:rPr lang="fi-FI" baseline="0" dirty="0" err="1" smtClean="0"/>
              <a:t>Zigbee</a:t>
            </a:r>
            <a:r>
              <a:rPr lang="fi-FI" baseline="0" dirty="0" smtClean="0"/>
              <a:t> radioesimerkki.</a:t>
            </a:r>
          </a:p>
          <a:p>
            <a:pPr marL="171450" indent="-171450">
              <a:buFontTx/>
              <a:buChar char="-"/>
            </a:pPr>
            <a:r>
              <a:rPr lang="fi-FI" baseline="0" dirty="0" smtClean="0"/>
              <a:t>Protokollakerrosten tyypillisiä tehtäviä</a:t>
            </a:r>
          </a:p>
          <a:p>
            <a:pPr marL="628650" lvl="1" indent="-171450">
              <a:buFontTx/>
              <a:buChar char="-"/>
            </a:pPr>
            <a:r>
              <a:rPr lang="fi-FI" baseline="0" dirty="0" smtClean="0"/>
              <a:t>Virheiden havaitseminen, korjaaminen ja virheellisten pakettien uudelleen lähettäminen</a:t>
            </a:r>
          </a:p>
          <a:p>
            <a:pPr marL="628650" lvl="1" indent="-171450">
              <a:buFontTx/>
              <a:buChar char="-"/>
            </a:pPr>
            <a:r>
              <a:rPr lang="fi-FI" baseline="0" dirty="0" smtClean="0"/>
              <a:t>Lähetettävän datan pilkkominen pienempiin radiotien kehyksiin mahtuviin palasiin ja niiden kokoaminen toisessa päässä</a:t>
            </a:r>
          </a:p>
          <a:p>
            <a:pPr marL="628650" lvl="1" indent="-171450">
              <a:buFontTx/>
              <a:buChar char="-"/>
            </a:pPr>
            <a:r>
              <a:rPr lang="fi-FI" baseline="0" dirty="0" err="1" smtClean="0"/>
              <a:t>Multiplexaus</a:t>
            </a:r>
            <a:r>
              <a:rPr lang="fi-FI" baseline="0" dirty="0" smtClean="0"/>
              <a:t> ja </a:t>
            </a:r>
            <a:r>
              <a:rPr lang="fi-FI" baseline="0" dirty="0" err="1" smtClean="0"/>
              <a:t>demultiplexaus</a:t>
            </a:r>
            <a:r>
              <a:rPr lang="fi-FI" baseline="0" dirty="0" smtClean="0"/>
              <a:t> eli samalla fyysisellä kanavalla voi kulkea monta loogista kanavaa.</a:t>
            </a:r>
          </a:p>
          <a:p>
            <a:pPr marL="628650" lvl="1" indent="-171450">
              <a:buFontTx/>
              <a:buChar char="-"/>
            </a:pPr>
            <a:r>
              <a:rPr lang="fi-FI" baseline="0" dirty="0" smtClean="0"/>
              <a:t>Tehonsäätö, ajastuksen säätö, mittausraporttien välitys</a:t>
            </a:r>
          </a:p>
          <a:p>
            <a:pPr marL="628650" lvl="1" indent="-171450">
              <a:buFontTx/>
              <a:buChar char="-"/>
            </a:pPr>
            <a:r>
              <a:rPr lang="fi-FI" baseline="0" dirty="0" smtClean="0"/>
              <a:t>Yleislähetysviestien lähettäminen, </a:t>
            </a:r>
            <a:r>
              <a:rPr lang="fi-FI" baseline="0" dirty="0" err="1" smtClean="0"/>
              <a:t>autentikointi</a:t>
            </a:r>
            <a:r>
              <a:rPr lang="fi-FI" baseline="0" dirty="0" smtClean="0"/>
              <a:t> ja assosiointiproseduurit, kanavan varaaminen </a:t>
            </a:r>
            <a:r>
              <a:rPr lang="fi-FI" baseline="0" dirty="0" err="1" smtClean="0"/>
              <a:t>random</a:t>
            </a:r>
            <a:r>
              <a:rPr lang="fi-FI" baseline="0" dirty="0" smtClean="0"/>
              <a:t> </a:t>
            </a:r>
            <a:r>
              <a:rPr lang="fi-FI" baseline="0" dirty="0" err="1" smtClean="0"/>
              <a:t>access</a:t>
            </a:r>
            <a:r>
              <a:rPr lang="fi-FI" baseline="0" dirty="0" smtClean="0"/>
              <a:t> ja kanavan luovuttaminen.</a:t>
            </a:r>
          </a:p>
          <a:p>
            <a:pPr marL="171450" indent="-171450">
              <a:buFontTx/>
              <a:buChar char="-"/>
            </a:pPr>
            <a:endParaRPr lang="fi-FI" baseline="0" dirty="0" smtClean="0"/>
          </a:p>
          <a:p>
            <a:pPr marL="171450" indent="-171450">
              <a:buFontTx/>
              <a:buChar char="-"/>
            </a:pPr>
            <a:endParaRPr lang="fi-FI" baseline="0" dirty="0" smtClean="0"/>
          </a:p>
          <a:p>
            <a:pPr marL="171450" indent="-171450">
              <a:buFontTx/>
              <a:buChar char="-"/>
            </a:pPr>
            <a:endParaRPr lang="fi-FI" dirty="0" smtClean="0"/>
          </a:p>
          <a:p>
            <a:endParaRPr lang="fi-FI" dirty="0"/>
          </a:p>
        </p:txBody>
      </p:sp>
      <p:sp>
        <p:nvSpPr>
          <p:cNvPr id="4" name="Slide Number Placeholder 3"/>
          <p:cNvSpPr>
            <a:spLocks noGrp="1"/>
          </p:cNvSpPr>
          <p:nvPr>
            <p:ph type="sldNum" sz="quarter" idx="10"/>
          </p:nvPr>
        </p:nvSpPr>
        <p:spPr/>
        <p:txBody>
          <a:bodyPr/>
          <a:lstStyle/>
          <a:p>
            <a:fld id="{1AE79C76-0FE4-4DEA-9414-E69BA3D264C3}" type="slidenum">
              <a:rPr lang="fi-FI" smtClean="0"/>
              <a:t>2</a:t>
            </a:fld>
            <a:endParaRPr lang="fi-FI"/>
          </a:p>
        </p:txBody>
      </p:sp>
    </p:spTree>
    <p:extLst>
      <p:ext uri="{BB962C8B-B14F-4D97-AF65-F5344CB8AC3E}">
        <p14:creationId xmlns:p14="http://schemas.microsoft.com/office/powerpoint/2010/main" val="966765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Air</a:t>
            </a:r>
            <a:r>
              <a:rPr lang="fi-FI" baseline="0" dirty="0" smtClean="0"/>
              <a:t> </a:t>
            </a:r>
            <a:r>
              <a:rPr lang="fi-FI" baseline="0" dirty="0" err="1" smtClean="0"/>
              <a:t>interface</a:t>
            </a:r>
            <a:r>
              <a:rPr lang="fi-FI" baseline="0" dirty="0" smtClean="0"/>
              <a:t> </a:t>
            </a:r>
            <a:r>
              <a:rPr lang="fi-FI" baseline="0" dirty="0" err="1" smtClean="0"/>
              <a:t>attenuation</a:t>
            </a:r>
            <a:r>
              <a:rPr lang="fi-FI" baseline="0" dirty="0" smtClean="0"/>
              <a:t> at 250 MHz/100 m is </a:t>
            </a:r>
            <a:r>
              <a:rPr lang="fi-FI" baseline="0" dirty="0" err="1" smtClean="0"/>
              <a:t>according</a:t>
            </a:r>
            <a:r>
              <a:rPr lang="fi-FI" baseline="0" dirty="0" smtClean="0"/>
              <a:t> to </a:t>
            </a:r>
            <a:r>
              <a:rPr lang="fi-FI" baseline="0" dirty="0" err="1" smtClean="0"/>
              <a:t>free</a:t>
            </a:r>
            <a:r>
              <a:rPr lang="fi-FI" baseline="0" dirty="0" smtClean="0"/>
              <a:t> </a:t>
            </a:r>
            <a:r>
              <a:rPr lang="fi-FI" baseline="0" dirty="0" err="1" smtClean="0"/>
              <a:t>space</a:t>
            </a:r>
            <a:r>
              <a:rPr lang="fi-FI" baseline="0" dirty="0" smtClean="0"/>
              <a:t> </a:t>
            </a:r>
            <a:r>
              <a:rPr lang="fi-FI" baseline="0" dirty="0" err="1" smtClean="0"/>
              <a:t>loss</a:t>
            </a:r>
            <a:r>
              <a:rPr lang="fi-FI" baseline="0" dirty="0" smtClean="0"/>
              <a:t> </a:t>
            </a:r>
            <a:r>
              <a:rPr lang="fi-FI" baseline="0" dirty="0" err="1" smtClean="0"/>
              <a:t>equation</a:t>
            </a:r>
            <a:r>
              <a:rPr lang="fi-FI" baseline="0" dirty="0" smtClean="0"/>
              <a:t> (</a:t>
            </a:r>
            <a:r>
              <a:rPr lang="fi-FI" baseline="0" dirty="0" err="1" smtClean="0"/>
              <a:t>red</a:t>
            </a:r>
            <a:r>
              <a:rPr lang="fi-FI" baseline="0" dirty="0" smtClean="0"/>
              <a:t> </a:t>
            </a:r>
            <a:r>
              <a:rPr lang="fi-FI" baseline="0" dirty="0" err="1" smtClean="0"/>
              <a:t>curve</a:t>
            </a:r>
            <a:r>
              <a:rPr lang="fi-FI" baseline="0" dirty="0" smtClean="0"/>
              <a:t> in </a:t>
            </a:r>
            <a:r>
              <a:rPr lang="fi-FI" baseline="0" dirty="0" err="1" smtClean="0"/>
              <a:t>the</a:t>
            </a:r>
            <a:r>
              <a:rPr lang="fi-FI" baseline="0" dirty="0" smtClean="0"/>
              <a:t> </a:t>
            </a:r>
            <a:r>
              <a:rPr lang="fi-FI" baseline="0" dirty="0" err="1" smtClean="0"/>
              <a:t>previous</a:t>
            </a:r>
            <a:r>
              <a:rPr lang="fi-FI" baseline="0" dirty="0" smtClean="0"/>
              <a:t> </a:t>
            </a:r>
            <a:r>
              <a:rPr lang="fi-FI" baseline="0" dirty="0" err="1" smtClean="0"/>
              <a:t>slide</a:t>
            </a:r>
            <a:r>
              <a:rPr lang="fi-FI" baseline="0" dirty="0" smtClean="0"/>
              <a:t>) = 60 dB. </a:t>
            </a:r>
            <a:r>
              <a:rPr lang="fi-FI" baseline="0" dirty="0" err="1" smtClean="0"/>
              <a:t>This</a:t>
            </a:r>
            <a:r>
              <a:rPr lang="fi-FI" baseline="0" dirty="0" smtClean="0"/>
              <a:t> is </a:t>
            </a:r>
            <a:r>
              <a:rPr lang="fi-FI" baseline="0" dirty="0" err="1" smtClean="0"/>
              <a:t>only</a:t>
            </a:r>
            <a:r>
              <a:rPr lang="fi-FI" baseline="0" dirty="0" smtClean="0"/>
              <a:t> 20 dB (100 </a:t>
            </a:r>
            <a:r>
              <a:rPr lang="fi-FI" baseline="0" dirty="0" err="1" smtClean="0"/>
              <a:t>times</a:t>
            </a:r>
            <a:r>
              <a:rPr lang="fi-FI" baseline="0" dirty="0" smtClean="0"/>
              <a:t>) </a:t>
            </a:r>
            <a:r>
              <a:rPr lang="fi-FI" baseline="0" dirty="0" err="1" smtClean="0"/>
              <a:t>more</a:t>
            </a:r>
            <a:r>
              <a:rPr lang="fi-FI" baseline="0" dirty="0" smtClean="0"/>
              <a:t> </a:t>
            </a:r>
            <a:r>
              <a:rPr lang="fi-FI" baseline="0" dirty="0" err="1" smtClean="0"/>
              <a:t>than</a:t>
            </a:r>
            <a:r>
              <a:rPr lang="fi-FI" baseline="0" dirty="0" smtClean="0"/>
              <a:t> in </a:t>
            </a:r>
            <a:r>
              <a:rPr lang="fi-FI" baseline="0" dirty="0" err="1" smtClean="0"/>
              <a:t>copper</a:t>
            </a:r>
            <a:r>
              <a:rPr lang="fi-FI" baseline="0" dirty="0" smtClean="0"/>
              <a:t> </a:t>
            </a:r>
            <a:r>
              <a:rPr lang="fi-FI" baseline="0" dirty="0" err="1" smtClean="0"/>
              <a:t>cables</a:t>
            </a:r>
            <a:r>
              <a:rPr lang="fi-FI" baseline="0" dirty="0" smtClean="0"/>
              <a:t>. </a:t>
            </a:r>
            <a:r>
              <a:rPr lang="fi-FI" baseline="0" dirty="0" err="1" smtClean="0"/>
              <a:t>But</a:t>
            </a:r>
            <a:r>
              <a:rPr lang="fi-FI" baseline="0" dirty="0" smtClean="0"/>
              <a:t> </a:t>
            </a:r>
            <a:r>
              <a:rPr lang="fi-FI" baseline="0" dirty="0" err="1" smtClean="0"/>
              <a:t>one</a:t>
            </a:r>
            <a:r>
              <a:rPr lang="fi-FI" baseline="0" dirty="0" smtClean="0"/>
              <a:t> </a:t>
            </a:r>
            <a:r>
              <a:rPr lang="fi-FI" baseline="0" dirty="0" err="1" smtClean="0"/>
              <a:t>has</a:t>
            </a:r>
            <a:r>
              <a:rPr lang="fi-FI" baseline="0" dirty="0" smtClean="0"/>
              <a:t> to </a:t>
            </a:r>
            <a:r>
              <a:rPr lang="fi-FI" baseline="0" dirty="0" err="1" smtClean="0"/>
              <a:t>remember</a:t>
            </a:r>
            <a:r>
              <a:rPr lang="fi-FI" baseline="0" dirty="0" smtClean="0"/>
              <a:t> </a:t>
            </a:r>
            <a:r>
              <a:rPr lang="fi-FI" baseline="0" dirty="0" err="1" smtClean="0"/>
              <a:t>that</a:t>
            </a:r>
            <a:r>
              <a:rPr lang="fi-FI" baseline="0" dirty="0" smtClean="0"/>
              <a:t> </a:t>
            </a:r>
            <a:r>
              <a:rPr lang="fi-FI" baseline="0" dirty="0" err="1" smtClean="0"/>
              <a:t>you</a:t>
            </a:r>
            <a:r>
              <a:rPr lang="fi-FI" baseline="0" dirty="0" smtClean="0"/>
              <a:t> </a:t>
            </a:r>
            <a:r>
              <a:rPr lang="fi-FI" baseline="0" dirty="0" err="1" smtClean="0"/>
              <a:t>can</a:t>
            </a:r>
            <a:r>
              <a:rPr lang="fi-FI" baseline="0" dirty="0" smtClean="0"/>
              <a:t> </a:t>
            </a:r>
            <a:r>
              <a:rPr lang="fi-FI" baseline="0" dirty="0" err="1" smtClean="0"/>
              <a:t>always</a:t>
            </a:r>
            <a:r>
              <a:rPr lang="fi-FI" baseline="0" dirty="0" smtClean="0"/>
              <a:t> </a:t>
            </a:r>
            <a:r>
              <a:rPr lang="fi-FI" baseline="0" dirty="0" err="1" smtClean="0"/>
              <a:t>put</a:t>
            </a:r>
            <a:r>
              <a:rPr lang="fi-FI" baseline="0" dirty="0" smtClean="0"/>
              <a:t> </a:t>
            </a:r>
            <a:r>
              <a:rPr lang="fi-FI" baseline="0" dirty="0" err="1" smtClean="0"/>
              <a:t>many</a:t>
            </a:r>
            <a:r>
              <a:rPr lang="fi-FI" baseline="0" dirty="0" smtClean="0"/>
              <a:t> </a:t>
            </a:r>
            <a:r>
              <a:rPr lang="fi-FI" baseline="0" dirty="0" err="1" smtClean="0"/>
              <a:t>wires</a:t>
            </a:r>
            <a:r>
              <a:rPr lang="fi-FI" baseline="0" dirty="0" smtClean="0"/>
              <a:t> and </a:t>
            </a:r>
            <a:r>
              <a:rPr lang="fi-FI" baseline="0" dirty="0" err="1" smtClean="0"/>
              <a:t>multiply</a:t>
            </a:r>
            <a:r>
              <a:rPr lang="fi-FI" baseline="0" dirty="0" smtClean="0"/>
              <a:t> </a:t>
            </a:r>
            <a:r>
              <a:rPr lang="fi-FI" baseline="0" dirty="0" err="1" smtClean="0"/>
              <a:t>your</a:t>
            </a:r>
            <a:r>
              <a:rPr lang="fi-FI" baseline="0" dirty="0" smtClean="0"/>
              <a:t> </a:t>
            </a:r>
            <a:r>
              <a:rPr lang="fi-FI" baseline="0" dirty="0" err="1" smtClean="0"/>
              <a:t>bandwidth</a:t>
            </a:r>
            <a:r>
              <a:rPr lang="fi-FI" baseline="0" dirty="0" smtClean="0"/>
              <a:t>. </a:t>
            </a:r>
            <a:r>
              <a:rPr lang="fi-FI" baseline="0" dirty="0" err="1" smtClean="0"/>
              <a:t>Something</a:t>
            </a:r>
            <a:r>
              <a:rPr lang="fi-FI" baseline="0" dirty="0" smtClean="0"/>
              <a:t> </a:t>
            </a:r>
            <a:r>
              <a:rPr lang="fi-FI" baseline="0" dirty="0" err="1" smtClean="0"/>
              <a:t>you</a:t>
            </a:r>
            <a:r>
              <a:rPr lang="fi-FI" baseline="0" dirty="0" smtClean="0"/>
              <a:t> </a:t>
            </a:r>
            <a:r>
              <a:rPr lang="fi-FI" baseline="0" dirty="0" err="1" smtClean="0"/>
              <a:t>can</a:t>
            </a:r>
            <a:r>
              <a:rPr lang="fi-FI" baseline="0" dirty="0" smtClean="0"/>
              <a:t> </a:t>
            </a:r>
            <a:r>
              <a:rPr lang="fi-FI" baseline="0" dirty="0" err="1" smtClean="0"/>
              <a:t>not</a:t>
            </a:r>
            <a:r>
              <a:rPr lang="fi-FI" baseline="0" dirty="0" smtClean="0"/>
              <a:t> </a:t>
            </a:r>
            <a:r>
              <a:rPr lang="fi-FI" baseline="0" dirty="0" err="1" smtClean="0"/>
              <a:t>do</a:t>
            </a:r>
            <a:r>
              <a:rPr lang="fi-FI" baseline="0" dirty="0" smtClean="0"/>
              <a:t> in </a:t>
            </a:r>
            <a:r>
              <a:rPr lang="fi-FI" baseline="0" dirty="0" err="1" smtClean="0"/>
              <a:t>the</a:t>
            </a:r>
            <a:r>
              <a:rPr lang="fi-FI" baseline="0" dirty="0" smtClean="0"/>
              <a:t> air </a:t>
            </a:r>
            <a:r>
              <a:rPr lang="fi-FI" baseline="0" dirty="0" err="1" smtClean="0"/>
              <a:t>interface</a:t>
            </a:r>
            <a:r>
              <a:rPr lang="fi-FI" baseline="0" dirty="0" smtClean="0"/>
              <a:t>.</a:t>
            </a:r>
            <a:endParaRPr lang="fi-FI" dirty="0"/>
          </a:p>
        </p:txBody>
      </p:sp>
      <p:sp>
        <p:nvSpPr>
          <p:cNvPr id="4" name="Slide Number Placeholder 3"/>
          <p:cNvSpPr>
            <a:spLocks noGrp="1"/>
          </p:cNvSpPr>
          <p:nvPr>
            <p:ph type="sldNum" sz="quarter" idx="10"/>
          </p:nvPr>
        </p:nvSpPr>
        <p:spPr/>
        <p:txBody>
          <a:bodyPr/>
          <a:lstStyle/>
          <a:p>
            <a:fld id="{A63C4081-9F01-AD42-AD4E-1E44DCE50C8C}" type="slidenum">
              <a:rPr lang="fi-FI" smtClean="0"/>
              <a:pPr/>
              <a:t>17</a:t>
            </a:fld>
            <a:endParaRPr lang="fi-FI"/>
          </a:p>
        </p:txBody>
      </p:sp>
    </p:spTree>
    <p:extLst>
      <p:ext uri="{BB962C8B-B14F-4D97-AF65-F5344CB8AC3E}">
        <p14:creationId xmlns:p14="http://schemas.microsoft.com/office/powerpoint/2010/main" val="3629337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sz="2400" dirty="0" err="1" smtClean="0"/>
              <a:t>Fiber</a:t>
            </a:r>
            <a:r>
              <a:rPr lang="fi-FI" sz="2400" dirty="0" smtClean="0"/>
              <a:t> </a:t>
            </a:r>
            <a:r>
              <a:rPr lang="fi-FI" sz="2400" dirty="0" err="1" smtClean="0"/>
              <a:t>optic</a:t>
            </a:r>
            <a:r>
              <a:rPr lang="fi-FI" sz="2400" dirty="0" smtClean="0"/>
              <a:t> </a:t>
            </a:r>
            <a:r>
              <a:rPr lang="fi-FI" sz="2400" dirty="0" err="1" smtClean="0"/>
              <a:t>cable</a:t>
            </a:r>
            <a:r>
              <a:rPr lang="fi-FI" sz="2400" dirty="0" smtClean="0"/>
              <a:t> is </a:t>
            </a:r>
            <a:r>
              <a:rPr lang="fi-FI" sz="2400" dirty="0" err="1" smtClean="0"/>
              <a:t>clearly</a:t>
            </a:r>
            <a:r>
              <a:rPr lang="fi-FI" sz="2400" dirty="0" smtClean="0"/>
              <a:t> </a:t>
            </a:r>
            <a:r>
              <a:rPr lang="fi-FI" sz="2400" dirty="0" err="1" smtClean="0"/>
              <a:t>superior</a:t>
            </a:r>
            <a:r>
              <a:rPr lang="fi-FI" sz="2400" dirty="0" smtClean="0"/>
              <a:t> </a:t>
            </a:r>
            <a:r>
              <a:rPr lang="fi-FI" sz="2400" dirty="0" err="1" smtClean="0"/>
              <a:t>compared</a:t>
            </a:r>
            <a:r>
              <a:rPr lang="fi-FI" sz="2400" dirty="0" smtClean="0"/>
              <a:t> </a:t>
            </a:r>
            <a:r>
              <a:rPr lang="fi-FI" sz="2410" baseline="0" dirty="0" smtClean="0"/>
              <a:t>to</a:t>
            </a:r>
            <a:r>
              <a:rPr lang="fi-FI" sz="2400" dirty="0" smtClean="0"/>
              <a:t> </a:t>
            </a:r>
            <a:r>
              <a:rPr lang="fi-FI" sz="2400" dirty="0" err="1" smtClean="0"/>
              <a:t>copper</a:t>
            </a:r>
            <a:r>
              <a:rPr lang="fi-FI" sz="2400" dirty="0" smtClean="0"/>
              <a:t> </a:t>
            </a:r>
            <a:r>
              <a:rPr lang="fi-FI" sz="2400" dirty="0" err="1" smtClean="0"/>
              <a:t>wires</a:t>
            </a:r>
            <a:r>
              <a:rPr lang="fi-FI" sz="2400" dirty="0" smtClean="0"/>
              <a:t> and air </a:t>
            </a:r>
            <a:r>
              <a:rPr lang="fi-FI" sz="2400" dirty="0" err="1" smtClean="0"/>
              <a:t>interface</a:t>
            </a:r>
            <a:r>
              <a:rPr lang="fi-FI" sz="2400" dirty="0" smtClean="0"/>
              <a:t>… </a:t>
            </a:r>
            <a:r>
              <a:rPr lang="fi-FI" sz="2400" dirty="0" err="1" smtClean="0"/>
              <a:t>Attenuation</a:t>
            </a:r>
            <a:r>
              <a:rPr lang="fi-FI" sz="2400" baseline="0" dirty="0" smtClean="0"/>
              <a:t> is just 1 dB/km.</a:t>
            </a:r>
          </a:p>
          <a:p>
            <a:endParaRPr lang="fi-FI" sz="2400" dirty="0"/>
          </a:p>
        </p:txBody>
      </p:sp>
      <p:sp>
        <p:nvSpPr>
          <p:cNvPr id="4" name="Slide Number Placeholder 3"/>
          <p:cNvSpPr>
            <a:spLocks noGrp="1"/>
          </p:cNvSpPr>
          <p:nvPr>
            <p:ph type="sldNum" sz="quarter" idx="10"/>
          </p:nvPr>
        </p:nvSpPr>
        <p:spPr/>
        <p:txBody>
          <a:bodyPr/>
          <a:lstStyle/>
          <a:p>
            <a:fld id="{A63C4081-9F01-AD42-AD4E-1E44DCE50C8C}" type="slidenum">
              <a:rPr lang="fi-FI" smtClean="0"/>
              <a:pPr/>
              <a:t>18</a:t>
            </a:fld>
            <a:endParaRPr lang="fi-FI"/>
          </a:p>
        </p:txBody>
      </p:sp>
    </p:spTree>
    <p:extLst>
      <p:ext uri="{BB962C8B-B14F-4D97-AF65-F5344CB8AC3E}">
        <p14:creationId xmlns:p14="http://schemas.microsoft.com/office/powerpoint/2010/main" val="741864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smtClean="0"/>
              <a:t>When</a:t>
            </a:r>
            <a:r>
              <a:rPr lang="fi-FI" dirty="0" smtClean="0"/>
              <a:t> </a:t>
            </a:r>
            <a:r>
              <a:rPr lang="fi-FI" dirty="0" err="1" smtClean="0"/>
              <a:t>comparing</a:t>
            </a:r>
            <a:r>
              <a:rPr lang="fi-FI" dirty="0" smtClean="0"/>
              <a:t> </a:t>
            </a:r>
            <a:r>
              <a:rPr lang="fi-FI" dirty="0" err="1" smtClean="0"/>
              <a:t>wireless</a:t>
            </a:r>
            <a:r>
              <a:rPr lang="fi-FI" baseline="0" dirty="0" smtClean="0"/>
              <a:t> and </a:t>
            </a:r>
            <a:r>
              <a:rPr lang="fi-FI" baseline="0" dirty="0" err="1" smtClean="0"/>
              <a:t>wired</a:t>
            </a:r>
            <a:r>
              <a:rPr lang="fi-FI" baseline="0" dirty="0" smtClean="0"/>
              <a:t> </a:t>
            </a:r>
            <a:r>
              <a:rPr lang="fi-FI" baseline="0" dirty="0" err="1" smtClean="0"/>
              <a:t>bit</a:t>
            </a:r>
            <a:r>
              <a:rPr lang="fi-FI" baseline="0" dirty="0" smtClean="0"/>
              <a:t> </a:t>
            </a:r>
            <a:r>
              <a:rPr lang="fi-FI" baseline="0" dirty="0" err="1" smtClean="0"/>
              <a:t>rates</a:t>
            </a:r>
            <a:r>
              <a:rPr lang="fi-FI" baseline="0" dirty="0" smtClean="0"/>
              <a:t> </a:t>
            </a:r>
            <a:r>
              <a:rPr lang="fi-FI" baseline="0" dirty="0" err="1" smtClean="0"/>
              <a:t>one</a:t>
            </a:r>
            <a:r>
              <a:rPr lang="fi-FI" baseline="0" dirty="0" smtClean="0"/>
              <a:t> </a:t>
            </a:r>
            <a:r>
              <a:rPr lang="fi-FI" baseline="0" dirty="0" err="1" smtClean="0"/>
              <a:t>must</a:t>
            </a:r>
            <a:r>
              <a:rPr lang="fi-FI" baseline="0" dirty="0" smtClean="0"/>
              <a:t> </a:t>
            </a:r>
            <a:r>
              <a:rPr lang="fi-FI" baseline="0" dirty="0" err="1" smtClean="0"/>
              <a:t>remember</a:t>
            </a:r>
            <a:r>
              <a:rPr lang="fi-FI" baseline="0" dirty="0" smtClean="0"/>
              <a:t> </a:t>
            </a:r>
            <a:r>
              <a:rPr lang="fi-FI" baseline="0" dirty="0" err="1" smtClean="0"/>
              <a:t>that</a:t>
            </a:r>
            <a:r>
              <a:rPr lang="fi-FI" baseline="0" dirty="0" smtClean="0"/>
              <a:t> </a:t>
            </a:r>
            <a:r>
              <a:rPr lang="fi-FI" baseline="0" dirty="0" err="1" smtClean="0"/>
              <a:t>wired</a:t>
            </a:r>
            <a:r>
              <a:rPr lang="fi-FI" baseline="0" dirty="0" smtClean="0"/>
              <a:t> </a:t>
            </a:r>
            <a:r>
              <a:rPr lang="fi-FI" baseline="0" dirty="0" err="1" smtClean="0"/>
              <a:t>bit</a:t>
            </a:r>
            <a:r>
              <a:rPr lang="fi-FI" baseline="0" dirty="0" smtClean="0"/>
              <a:t> </a:t>
            </a:r>
            <a:r>
              <a:rPr lang="fi-FI" baseline="0" dirty="0" err="1" smtClean="0"/>
              <a:t>rates</a:t>
            </a:r>
            <a:r>
              <a:rPr lang="fi-FI" baseline="0" dirty="0" smtClean="0"/>
              <a:t> </a:t>
            </a:r>
            <a:r>
              <a:rPr lang="fi-FI" baseline="0" dirty="0" err="1" smtClean="0"/>
              <a:t>can</a:t>
            </a:r>
            <a:r>
              <a:rPr lang="fi-FI" baseline="0" dirty="0" smtClean="0"/>
              <a:t> </a:t>
            </a:r>
            <a:r>
              <a:rPr lang="fi-FI" baseline="0" dirty="0" err="1" smtClean="0"/>
              <a:t>be</a:t>
            </a:r>
            <a:r>
              <a:rPr lang="fi-FI" baseline="0" dirty="0" smtClean="0"/>
              <a:t> </a:t>
            </a:r>
            <a:r>
              <a:rPr lang="fi-FI" baseline="0" dirty="0" err="1" smtClean="0"/>
              <a:t>achieved</a:t>
            </a:r>
            <a:r>
              <a:rPr lang="fi-FI" baseline="0" dirty="0" smtClean="0"/>
              <a:t> </a:t>
            </a:r>
            <a:r>
              <a:rPr lang="fi-FI" baseline="0" dirty="0" err="1" smtClean="0"/>
              <a:t>but</a:t>
            </a:r>
            <a:r>
              <a:rPr lang="fi-FI" baseline="0" dirty="0" smtClean="0"/>
              <a:t> </a:t>
            </a:r>
            <a:r>
              <a:rPr lang="fi-FI" baseline="0" dirty="0" err="1" smtClean="0"/>
              <a:t>wireless</a:t>
            </a:r>
            <a:r>
              <a:rPr lang="fi-FI" baseline="0" dirty="0" smtClean="0"/>
              <a:t> </a:t>
            </a:r>
            <a:r>
              <a:rPr lang="fi-FI" baseline="0" dirty="0" err="1" smtClean="0"/>
              <a:t>bit</a:t>
            </a:r>
            <a:r>
              <a:rPr lang="fi-FI" baseline="0" dirty="0" smtClean="0"/>
              <a:t> </a:t>
            </a:r>
            <a:r>
              <a:rPr lang="fi-FI" baseline="0" dirty="0" err="1" smtClean="0"/>
              <a:t>rates</a:t>
            </a:r>
            <a:r>
              <a:rPr lang="fi-FI" baseline="0" dirty="0" smtClean="0"/>
              <a:t> </a:t>
            </a:r>
            <a:r>
              <a:rPr lang="fi-FI" baseline="0" dirty="0" err="1" smtClean="0"/>
              <a:t>are</a:t>
            </a:r>
            <a:r>
              <a:rPr lang="fi-FI" baseline="0" dirty="0" smtClean="0"/>
              <a:t> ”</a:t>
            </a:r>
            <a:r>
              <a:rPr lang="fi-FI" baseline="0" dirty="0" err="1" smtClean="0"/>
              <a:t>promises</a:t>
            </a:r>
            <a:r>
              <a:rPr lang="fi-FI" baseline="0" dirty="0" smtClean="0"/>
              <a:t>”. For </a:t>
            </a:r>
            <a:r>
              <a:rPr lang="fi-FI" baseline="0" dirty="0" err="1" smtClean="0"/>
              <a:t>example</a:t>
            </a:r>
            <a:r>
              <a:rPr lang="fi-FI" baseline="0" dirty="0" smtClean="0"/>
              <a:t> 802.11 AC </a:t>
            </a:r>
            <a:r>
              <a:rPr lang="fi-FI" baseline="0" dirty="0" err="1" smtClean="0"/>
              <a:t>promizes</a:t>
            </a:r>
            <a:r>
              <a:rPr lang="fi-FI" baseline="0" dirty="0" smtClean="0"/>
              <a:t> </a:t>
            </a:r>
            <a:r>
              <a:rPr lang="fi-FI" baseline="0" dirty="0" err="1" smtClean="0"/>
              <a:t>are</a:t>
            </a:r>
            <a:r>
              <a:rPr lang="fi-FI" baseline="0" dirty="0" smtClean="0"/>
              <a:t> </a:t>
            </a:r>
            <a:r>
              <a:rPr lang="fi-FI" baseline="0" dirty="0" err="1" smtClean="0"/>
              <a:t>the</a:t>
            </a:r>
            <a:r>
              <a:rPr lang="fi-FI" baseline="0" dirty="0" smtClean="0"/>
              <a:t> </a:t>
            </a:r>
            <a:r>
              <a:rPr lang="fi-FI" baseline="0" dirty="0" err="1" smtClean="0"/>
              <a:t>following</a:t>
            </a:r>
            <a:r>
              <a:rPr lang="fi-FI" baseline="0" dirty="0" smtClean="0"/>
              <a:t>:</a:t>
            </a:r>
          </a:p>
          <a:p>
            <a:pPr marL="171450" indent="-171450">
              <a:buFontTx/>
              <a:buChar char="-"/>
            </a:pPr>
            <a:r>
              <a:rPr lang="fi-FI" baseline="0" dirty="0" smtClean="0"/>
              <a:t>160 MHz of </a:t>
            </a:r>
            <a:r>
              <a:rPr lang="fi-FI" baseline="0" dirty="0" err="1" smtClean="0"/>
              <a:t>bandwidth</a:t>
            </a:r>
            <a:r>
              <a:rPr lang="fi-FI" baseline="0" dirty="0" smtClean="0"/>
              <a:t> is </a:t>
            </a:r>
            <a:r>
              <a:rPr lang="fi-FI" baseline="0" dirty="0" err="1" smtClean="0"/>
              <a:t>available</a:t>
            </a:r>
            <a:r>
              <a:rPr lang="fi-FI" baseline="0" dirty="0" smtClean="0"/>
              <a:t> just for </a:t>
            </a:r>
            <a:r>
              <a:rPr lang="fi-FI" baseline="0" dirty="0" err="1" smtClean="0"/>
              <a:t>you</a:t>
            </a:r>
            <a:endParaRPr lang="fi-FI" baseline="0" dirty="0" smtClean="0"/>
          </a:p>
          <a:p>
            <a:pPr marL="171450" indent="-171450">
              <a:buFontTx/>
              <a:buChar char="-"/>
            </a:pPr>
            <a:r>
              <a:rPr lang="fi-FI" baseline="0" dirty="0" err="1" smtClean="0"/>
              <a:t>Your</a:t>
            </a:r>
            <a:r>
              <a:rPr lang="fi-FI" baseline="0" dirty="0" smtClean="0"/>
              <a:t> </a:t>
            </a:r>
            <a:r>
              <a:rPr lang="fi-FI" baseline="0" dirty="0" err="1" smtClean="0"/>
              <a:t>device</a:t>
            </a:r>
            <a:r>
              <a:rPr lang="fi-FI" baseline="0" dirty="0" smtClean="0"/>
              <a:t> </a:t>
            </a:r>
            <a:r>
              <a:rPr lang="fi-FI" baseline="0" dirty="0" err="1" smtClean="0"/>
              <a:t>operates</a:t>
            </a:r>
            <a:r>
              <a:rPr lang="fi-FI" baseline="0" dirty="0" smtClean="0"/>
              <a:t> </a:t>
            </a:r>
            <a:r>
              <a:rPr lang="fi-FI" baseline="0" dirty="0" err="1" smtClean="0"/>
              <a:t>with</a:t>
            </a:r>
            <a:r>
              <a:rPr lang="fi-FI" baseline="0" dirty="0" smtClean="0"/>
              <a:t> 8 MIMO (</a:t>
            </a:r>
            <a:r>
              <a:rPr lang="fi-FI" baseline="0" dirty="0" err="1" smtClean="0"/>
              <a:t>if</a:t>
            </a:r>
            <a:r>
              <a:rPr lang="fi-FI" baseline="0" dirty="0" smtClean="0"/>
              <a:t> just </a:t>
            </a:r>
            <a:r>
              <a:rPr lang="fi-FI" baseline="0" dirty="0" err="1" smtClean="0"/>
              <a:t>somebody</a:t>
            </a:r>
            <a:r>
              <a:rPr lang="fi-FI" baseline="0" dirty="0" smtClean="0"/>
              <a:t> </a:t>
            </a:r>
            <a:r>
              <a:rPr lang="fi-FI" baseline="0" dirty="0" err="1" smtClean="0"/>
              <a:t>manufactures</a:t>
            </a:r>
            <a:r>
              <a:rPr lang="fi-FI" baseline="0" dirty="0" smtClean="0"/>
              <a:t> </a:t>
            </a:r>
            <a:r>
              <a:rPr lang="fi-FI" baseline="0" dirty="0" err="1" smtClean="0"/>
              <a:t>such</a:t>
            </a:r>
            <a:r>
              <a:rPr lang="fi-FI" baseline="0" dirty="0" smtClean="0"/>
              <a:t> a </a:t>
            </a:r>
            <a:r>
              <a:rPr lang="fi-FI" baseline="0" dirty="0" err="1" smtClean="0"/>
              <a:t>device</a:t>
            </a:r>
            <a:r>
              <a:rPr lang="fi-FI" baseline="0" dirty="0" smtClean="0"/>
              <a:t>)</a:t>
            </a:r>
          </a:p>
          <a:p>
            <a:pPr marL="171450" indent="-171450">
              <a:buFontTx/>
              <a:buChar char="-"/>
            </a:pPr>
            <a:r>
              <a:rPr lang="fi-FI" baseline="0" dirty="0" err="1" smtClean="0"/>
              <a:t>All</a:t>
            </a:r>
            <a:r>
              <a:rPr lang="fi-FI" baseline="0" dirty="0" smtClean="0"/>
              <a:t> </a:t>
            </a:r>
            <a:r>
              <a:rPr lang="fi-FI" baseline="0" dirty="0" err="1" smtClean="0"/>
              <a:t>MIMOs</a:t>
            </a:r>
            <a:r>
              <a:rPr lang="fi-FI" baseline="0" dirty="0" smtClean="0"/>
              <a:t> </a:t>
            </a:r>
            <a:r>
              <a:rPr lang="fi-FI" baseline="0" dirty="0" err="1" smtClean="0"/>
              <a:t>operate</a:t>
            </a:r>
            <a:r>
              <a:rPr lang="fi-FI" baseline="0" dirty="0" smtClean="0"/>
              <a:t> </a:t>
            </a:r>
            <a:r>
              <a:rPr lang="fi-FI" baseline="0" dirty="0" err="1" smtClean="0"/>
              <a:t>with</a:t>
            </a:r>
            <a:r>
              <a:rPr lang="fi-FI" baseline="0" dirty="0" smtClean="0"/>
              <a:t> 256 QAM </a:t>
            </a:r>
            <a:r>
              <a:rPr lang="fi-FI" baseline="0" dirty="0" err="1" smtClean="0"/>
              <a:t>modulation</a:t>
            </a:r>
            <a:r>
              <a:rPr lang="fi-FI" baseline="0" dirty="0" smtClean="0"/>
              <a:t>, </a:t>
            </a:r>
            <a:r>
              <a:rPr lang="fi-FI" baseline="0" dirty="0" err="1" smtClean="0"/>
              <a:t>which</a:t>
            </a:r>
            <a:r>
              <a:rPr lang="fi-FI" baseline="0" dirty="0" smtClean="0"/>
              <a:t> </a:t>
            </a:r>
            <a:r>
              <a:rPr lang="fi-FI" baseline="0" dirty="0" err="1" smtClean="0"/>
              <a:t>means</a:t>
            </a:r>
            <a:r>
              <a:rPr lang="fi-FI" baseline="0" dirty="0" smtClean="0"/>
              <a:t> </a:t>
            </a:r>
            <a:r>
              <a:rPr lang="fi-FI" baseline="0" dirty="0" err="1" smtClean="0"/>
              <a:t>that</a:t>
            </a:r>
            <a:r>
              <a:rPr lang="fi-FI" baseline="0" dirty="0" smtClean="0"/>
              <a:t> </a:t>
            </a:r>
            <a:r>
              <a:rPr lang="fi-FI" baseline="0" dirty="0" err="1" smtClean="0"/>
              <a:t>distance</a:t>
            </a:r>
            <a:r>
              <a:rPr lang="fi-FI" baseline="0" dirty="0" smtClean="0"/>
              <a:t> </a:t>
            </a:r>
            <a:r>
              <a:rPr lang="fi-FI" baseline="0" dirty="0" err="1" smtClean="0"/>
              <a:t>between</a:t>
            </a:r>
            <a:r>
              <a:rPr lang="fi-FI" baseline="0" dirty="0" smtClean="0"/>
              <a:t> </a:t>
            </a:r>
            <a:r>
              <a:rPr lang="fi-FI" baseline="0" dirty="0" err="1" smtClean="0"/>
              <a:t>transmitter</a:t>
            </a:r>
            <a:r>
              <a:rPr lang="fi-FI" baseline="0" dirty="0" smtClean="0"/>
              <a:t> and </a:t>
            </a:r>
            <a:r>
              <a:rPr lang="fi-FI" baseline="0" dirty="0" err="1" smtClean="0"/>
              <a:t>receiver</a:t>
            </a:r>
            <a:r>
              <a:rPr lang="fi-FI" baseline="0" dirty="0" smtClean="0"/>
              <a:t> is </a:t>
            </a:r>
            <a:r>
              <a:rPr lang="fi-FI" baseline="0" dirty="0" err="1" smtClean="0"/>
              <a:t>few</a:t>
            </a:r>
            <a:r>
              <a:rPr lang="fi-FI" baseline="0" dirty="0" smtClean="0"/>
              <a:t> </a:t>
            </a:r>
            <a:r>
              <a:rPr lang="fi-FI" baseline="0" dirty="0" err="1" smtClean="0"/>
              <a:t>meters</a:t>
            </a:r>
            <a:r>
              <a:rPr lang="fi-FI" baseline="0" dirty="0" smtClean="0"/>
              <a:t>.</a:t>
            </a:r>
            <a:endParaRPr lang="fi-FI" dirty="0"/>
          </a:p>
        </p:txBody>
      </p:sp>
      <p:sp>
        <p:nvSpPr>
          <p:cNvPr id="4" name="Slide Number Placeholder 3"/>
          <p:cNvSpPr>
            <a:spLocks noGrp="1"/>
          </p:cNvSpPr>
          <p:nvPr>
            <p:ph type="sldNum" sz="quarter" idx="10"/>
          </p:nvPr>
        </p:nvSpPr>
        <p:spPr/>
        <p:txBody>
          <a:bodyPr/>
          <a:lstStyle/>
          <a:p>
            <a:fld id="{A63C4081-9F01-AD42-AD4E-1E44DCE50C8C}" type="slidenum">
              <a:rPr lang="fi-FI" smtClean="0"/>
              <a:pPr/>
              <a:t>19</a:t>
            </a:fld>
            <a:endParaRPr lang="fi-FI"/>
          </a:p>
        </p:txBody>
      </p:sp>
    </p:spTree>
    <p:extLst>
      <p:ext uri="{BB962C8B-B14F-4D97-AF65-F5344CB8AC3E}">
        <p14:creationId xmlns:p14="http://schemas.microsoft.com/office/powerpoint/2010/main" val="212763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Alussa laitteet mekaanisia ja isoja</a:t>
            </a:r>
            <a:r>
              <a:rPr lang="fi-FI" baseline="0" dirty="0" smtClean="0"/>
              <a:t> </a:t>
            </a:r>
            <a:r>
              <a:rPr lang="fi-FI" dirty="0" smtClean="0"/>
              <a:t>(</a:t>
            </a:r>
            <a:r>
              <a:rPr lang="fi-FI" dirty="0" err="1" smtClean="0"/>
              <a:t>esim</a:t>
            </a:r>
            <a:r>
              <a:rPr lang="fi-FI" dirty="0" smtClean="0"/>
              <a:t> vastaanotin,</a:t>
            </a:r>
            <a:r>
              <a:rPr lang="fi-FI" baseline="0" dirty="0" smtClean="0"/>
              <a:t> jota piti napauttaa jokaisen tunnistetun radiopulssin jälkeen)-</a:t>
            </a:r>
          </a:p>
          <a:p>
            <a:r>
              <a:rPr lang="fi-FI" baseline="0" dirty="0" smtClean="0"/>
              <a:t>Elektronisten piirien kehityksen (diodi, transistori ja puolijohteet) laitteet muuttuivat täysin </a:t>
            </a:r>
            <a:r>
              <a:rPr lang="fi-FI" baseline="0" dirty="0" err="1" smtClean="0"/>
              <a:t>elektroniksiksi</a:t>
            </a:r>
            <a:r>
              <a:rPr lang="fi-FI" baseline="0" dirty="0" smtClean="0"/>
              <a:t> analogisiksi laitteiksi.</a:t>
            </a:r>
          </a:p>
          <a:p>
            <a:r>
              <a:rPr lang="fi-FI" baseline="0" dirty="0" smtClean="0"/>
              <a:t>Tietokoneiden ja puolijohdetekniikan kehittyessä siirryttiin analogisesta modulaatiosta digitaaliseen modulaatioon, jolloin osa radiolaitteesta toimi analogiatekniikalla ja osa digitaalitekniikalla.</a:t>
            </a:r>
          </a:p>
          <a:p>
            <a:r>
              <a:rPr lang="fi-FI" baseline="0" dirty="0" smtClean="0"/>
              <a:t>Viimeisessä kehitysvaiheessa entistä suurempi osa radiolaitteesta toteutetaan ohjelmistolla. Analogiaosien tehtävänä on vain vahvistaa signaalia, valita tietty taajuuskaista </a:t>
            </a:r>
            <a:r>
              <a:rPr lang="fi-FI" baseline="0" dirty="0" err="1" smtClean="0"/>
              <a:t>alassekoitettavaksi</a:t>
            </a:r>
            <a:r>
              <a:rPr lang="fi-FI" baseline="0" dirty="0" smtClean="0"/>
              <a:t> ja </a:t>
            </a:r>
            <a:r>
              <a:rPr lang="fi-FI" baseline="0" dirty="0" err="1" smtClean="0"/>
              <a:t>näytteistää</a:t>
            </a:r>
            <a:r>
              <a:rPr lang="fi-FI" baseline="0" dirty="0" smtClean="0"/>
              <a:t> tuo </a:t>
            </a:r>
            <a:r>
              <a:rPr lang="fi-FI" baseline="0" dirty="0" err="1" smtClean="0"/>
              <a:t>alassekoitettu</a:t>
            </a:r>
            <a:r>
              <a:rPr lang="fi-FI" baseline="0" dirty="0" smtClean="0"/>
              <a:t> signaali. Ohjelmiston tehtävänä on sitten ilmaista haluttu signaali (BPSK, QPSK, 16QAM, </a:t>
            </a:r>
            <a:r>
              <a:rPr lang="fi-FI" baseline="0" dirty="0" err="1" smtClean="0"/>
              <a:t>jne</a:t>
            </a:r>
            <a:r>
              <a:rPr lang="fi-FI" baseline="0" dirty="0" smtClean="0"/>
              <a:t>) tai haluttu järjestelmä (GSM, 3G, 4G, WLAN, </a:t>
            </a:r>
            <a:r>
              <a:rPr lang="fi-FI" baseline="0" dirty="0" err="1" smtClean="0"/>
              <a:t>WiMax</a:t>
            </a:r>
            <a:r>
              <a:rPr lang="fi-FI" baseline="0" dirty="0" smtClean="0"/>
              <a:t>, Bluetooth, </a:t>
            </a:r>
            <a:r>
              <a:rPr lang="fi-FI" baseline="0" dirty="0" err="1" smtClean="0"/>
              <a:t>Zigbee</a:t>
            </a:r>
            <a:r>
              <a:rPr lang="fi-FI" baseline="0" dirty="0" smtClean="0"/>
              <a:t>) saaduista näytteistä.</a:t>
            </a:r>
            <a:endParaRPr lang="fi-FI" dirty="0"/>
          </a:p>
        </p:txBody>
      </p:sp>
      <p:sp>
        <p:nvSpPr>
          <p:cNvPr id="4" name="Slide Number Placeholder 3"/>
          <p:cNvSpPr>
            <a:spLocks noGrp="1"/>
          </p:cNvSpPr>
          <p:nvPr>
            <p:ph type="sldNum" sz="quarter" idx="10"/>
          </p:nvPr>
        </p:nvSpPr>
        <p:spPr/>
        <p:txBody>
          <a:bodyPr/>
          <a:lstStyle/>
          <a:p>
            <a:fld id="{1AE79C76-0FE4-4DEA-9414-E69BA3D264C3}" type="slidenum">
              <a:rPr lang="fi-FI" smtClean="0"/>
              <a:t>20</a:t>
            </a:fld>
            <a:endParaRPr lang="fi-FI"/>
          </a:p>
        </p:txBody>
      </p:sp>
    </p:spTree>
    <p:extLst>
      <p:ext uri="{BB962C8B-B14F-4D97-AF65-F5344CB8AC3E}">
        <p14:creationId xmlns:p14="http://schemas.microsoft.com/office/powerpoint/2010/main" val="2790159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sz="2000" b="0" dirty="0" smtClean="0"/>
              <a:t>Kalvossa</a:t>
            </a:r>
            <a:r>
              <a:rPr lang="fi-FI" sz="2000" b="0" baseline="0" dirty="0" smtClean="0"/>
              <a:t> alimpana on esitetty internetin protokollapinon malli. Fyysisen (alimman kerroksen) tehtävänä on siirtää bittejä piuhassa. Linkki kerroksen tehtävänä on siirtää paketti (varata vuoro mahdollisesti yhteisestä piuhasta ja osoittaa se MAC osoitteella seuraavalle laitteelle). Network (verkkokerros) tehtävänä on IP osoitteen perusteella määritellä mikä on seuraavan laitteen MAC osoite, johon pakettia seuraavaksi ohjeistetaan matkallaan kohti määränpäätä. IP-protokolla hoitaa myös paketin pilkkomisen pienemmiksi palasiksi, jotka voidaan linkkikerroksen kautta saattaa matkaan. Transport kerros järjestelee mahdollisesti eri järjestyksessä perille tulevat paketit oikeaan järjestykseen ja pyytää uudelleenlähetystä matkalle jääneistä paketeista. Näin käyttäjän sovellus saa applikaatiokerroksella esim. täysin ehjän tiedoston eikä applikaation tarvitse huolehtia pakettien </a:t>
            </a:r>
            <a:r>
              <a:rPr lang="fi-FI" sz="2000" b="0" baseline="0" dirty="0" err="1" smtClean="0"/>
              <a:t>järjestelyista</a:t>
            </a:r>
            <a:r>
              <a:rPr lang="fi-FI" sz="2000" b="0" baseline="0" dirty="0" smtClean="0"/>
              <a:t>, pilkkomisista, reitityksestä, virheentunnistuksesta ja uudelleenlähetyspyynnöistä.</a:t>
            </a:r>
          </a:p>
          <a:p>
            <a:endParaRPr lang="fi-FI" sz="2000" b="0" baseline="0" dirty="0" smtClean="0"/>
          </a:p>
          <a:p>
            <a:r>
              <a:rPr lang="fi-FI" sz="2000" b="0" baseline="0" dirty="0" smtClean="0"/>
              <a:t>Kalvossa oikealla ylhäällä on kuva 4G/LTE matkapuhelinverkon protokollapinosta. Se poikkeaa huomattavasti internetin protokollapinosta. Tämä johtuu siitä, että matkapuhelinverkossa joudutaan langattomuuden vuoksi jatkuvasti tarkkailemaan milloin puhelin on pakotettava siirtymään toisen tukiaseman signaalin piiriin (kun mobile siirtyy). Niinpä RRC (Radio Resource Control) protokollakerros on tehty hoitamaan juuri tuota tehtävää. Myös käyttäjän data (</a:t>
            </a:r>
            <a:r>
              <a:rPr lang="fi-FI" sz="2000" b="0" baseline="0" dirty="0" err="1" smtClean="0"/>
              <a:t>user</a:t>
            </a:r>
            <a:r>
              <a:rPr lang="fi-FI" sz="2000" b="0" baseline="0" dirty="0" smtClean="0"/>
              <a:t> </a:t>
            </a:r>
            <a:r>
              <a:rPr lang="fi-FI" sz="2000" b="0" baseline="0" dirty="0" err="1" smtClean="0"/>
              <a:t>plane</a:t>
            </a:r>
            <a:r>
              <a:rPr lang="fi-FI" sz="2000" b="0" baseline="0" dirty="0" smtClean="0"/>
              <a:t>) ja käyttäjän tarvitsema kontrollitieto (</a:t>
            </a:r>
            <a:r>
              <a:rPr lang="fi-FI" sz="2000" b="0" baseline="0" dirty="0" err="1" smtClean="0"/>
              <a:t>control</a:t>
            </a:r>
            <a:r>
              <a:rPr lang="fi-FI" sz="2000" b="0" baseline="0" dirty="0" smtClean="0"/>
              <a:t> </a:t>
            </a:r>
            <a:r>
              <a:rPr lang="fi-FI" sz="2000" b="0" baseline="0" dirty="0" err="1" smtClean="0"/>
              <a:t>plane</a:t>
            </a:r>
            <a:r>
              <a:rPr lang="fi-FI" sz="2000" b="0" baseline="0" dirty="0" smtClean="0"/>
              <a:t>) on erotettu toisistaan. Kontrolli </a:t>
            </a:r>
            <a:r>
              <a:rPr lang="fi-FI" sz="2000" b="0" baseline="0" dirty="0" err="1" smtClean="0"/>
              <a:t>planen</a:t>
            </a:r>
            <a:r>
              <a:rPr lang="fi-FI" sz="2000" b="0" baseline="0" dirty="0" smtClean="0"/>
              <a:t> kautta menee esimerkiksi puhelun muodostukseen ja päättämiseen tarvittavat viestit sekä kaikki tuohon edellä mainittuun mobilen siirtymiseen vaadittava mittausraportointi ja säätöviestit (tehonsäätö/ajoituksen säätö)</a:t>
            </a:r>
          </a:p>
          <a:p>
            <a:endParaRPr lang="fi-FI" sz="2000" b="0" baseline="0" dirty="0" smtClean="0"/>
          </a:p>
          <a:p>
            <a:r>
              <a:rPr lang="fi-FI" sz="2000" b="0" baseline="0" dirty="0" smtClean="0"/>
              <a:t>Kalvossa vasemmalla ylhäällä on yksinkertaistettu protokollapinon malli, joka käytännössä sopii aika moniin langattomiin pakettipohjaisiin järjestelmiin. Siinä alimman RF kerroksen tehtävän on siirtää bittejä radiotien yli. Toisen kerroksen tehtävänä on varata vuoro yhteisestä radiotiestä ja tunnistaa mahdollisia virheitä ja lähettää uudelleen virheelliset tai puuttumaan jääneet paketit. </a:t>
            </a:r>
            <a:r>
              <a:rPr lang="fi-FI" sz="2000" b="0" baseline="0" dirty="0" err="1" smtClean="0"/>
              <a:t>Host</a:t>
            </a:r>
            <a:r>
              <a:rPr lang="fi-FI" sz="2000" b="0" baseline="0" dirty="0" smtClean="0"/>
              <a:t> </a:t>
            </a:r>
            <a:r>
              <a:rPr lang="fi-FI" sz="2000" b="0" baseline="0" dirty="0" err="1" smtClean="0"/>
              <a:t>if</a:t>
            </a:r>
            <a:r>
              <a:rPr lang="fi-FI" sz="2000" b="0" baseline="0" dirty="0" smtClean="0"/>
              <a:t> väli tarkoittaa sitä, että käytännössä monesti alimmat kaksi kerrosta on toteutettu yhdellä ASIC-piirillä ja loput protokollakerrokset toteutetaan joko PC softalla tai langattomassa laitteessa </a:t>
            </a:r>
            <a:r>
              <a:rPr lang="fi-FI" sz="2000" b="0" baseline="0" dirty="0" err="1" smtClean="0"/>
              <a:t>esim</a:t>
            </a:r>
            <a:r>
              <a:rPr lang="fi-FI" sz="2000" b="0" baseline="0" dirty="0" smtClean="0"/>
              <a:t> puhelimessa puhelimen applikaatioprosessorilla. Kun tällaista järjestelmää (valmista radiopiiriä, jossa on tuo ASIC) otetaan käyttöön on tärkeää ymmärtää kuinka ASIC piirin alimmat 2 kerrosta muodostavat yhteydet toisen vastaavan laitteen kanssa (eli miten ASIC piiri pitää </a:t>
            </a:r>
            <a:r>
              <a:rPr lang="fi-FI" sz="2000" b="0" baseline="0" dirty="0" err="1" smtClean="0"/>
              <a:t>konfiguroida</a:t>
            </a:r>
            <a:r>
              <a:rPr lang="fi-FI" sz="2000" b="0" baseline="0" dirty="0" smtClean="0"/>
              <a:t>). Toinen tärkeä selvitettävä seikka on mistä saat </a:t>
            </a:r>
            <a:r>
              <a:rPr lang="fi-FI" sz="2000" b="0" baseline="0" dirty="0" err="1" smtClean="0"/>
              <a:t>ASIC:n</a:t>
            </a:r>
            <a:r>
              <a:rPr lang="fi-FI" sz="2000" b="0" baseline="0" dirty="0" smtClean="0"/>
              <a:t> yläpuoliset protokollapinot valmiina, sillä niiden kirjoittaminen itse on valtava homma (</a:t>
            </a:r>
            <a:r>
              <a:rPr lang="fi-FI" sz="2000" b="0" baseline="0" dirty="0" err="1" smtClean="0"/>
              <a:t>esim</a:t>
            </a:r>
            <a:r>
              <a:rPr lang="fi-FI" sz="2000" b="0" baseline="0" dirty="0" smtClean="0"/>
              <a:t> IP ja TCP protokollakerrosten tekeminen ei onnistu hetkessä). IEEE 802.11 (WLAN) ja IEEE802.15.4 (WPAN) standardit määrittelevät vain nuo 2 alinta kerrosta ja loput kerrokset jäävät käyttäjän kontolle. Bluetoothin protokollapino on hyvin esitetyn kuvan mukainen.</a:t>
            </a:r>
            <a:endParaRPr lang="fi-FI" sz="2000" b="0" dirty="0"/>
          </a:p>
        </p:txBody>
      </p:sp>
      <p:sp>
        <p:nvSpPr>
          <p:cNvPr id="4" name="Slide Number Placeholder 3"/>
          <p:cNvSpPr>
            <a:spLocks noGrp="1"/>
          </p:cNvSpPr>
          <p:nvPr>
            <p:ph type="sldNum" sz="quarter" idx="10"/>
          </p:nvPr>
        </p:nvSpPr>
        <p:spPr/>
        <p:txBody>
          <a:bodyPr/>
          <a:lstStyle/>
          <a:p>
            <a:fld id="{1AE79C76-0FE4-4DEA-9414-E69BA3D264C3}" type="slidenum">
              <a:rPr lang="fi-FI" smtClean="0"/>
              <a:t>21</a:t>
            </a:fld>
            <a:endParaRPr lang="fi-FI"/>
          </a:p>
        </p:txBody>
      </p:sp>
    </p:spTree>
    <p:extLst>
      <p:ext uri="{BB962C8B-B14F-4D97-AF65-F5344CB8AC3E}">
        <p14:creationId xmlns:p14="http://schemas.microsoft.com/office/powerpoint/2010/main" val="1734216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Vahvistukseen liittyvät keksinnöt (diodi, triodi, transistori)</a:t>
            </a:r>
          </a:p>
          <a:p>
            <a:r>
              <a:rPr lang="fi-FI" dirty="0" err="1" smtClean="0"/>
              <a:t>Miniatyrisointiin</a:t>
            </a:r>
            <a:r>
              <a:rPr lang="fi-FI" dirty="0" smtClean="0"/>
              <a:t>,</a:t>
            </a:r>
            <a:r>
              <a:rPr lang="fi-FI" baseline="0" dirty="0" smtClean="0"/>
              <a:t> tehonkulutukseen, signaalinkäsittelyn mahdollistamiseen liittyvä (puolijohdetekniikan kehitys, suoramuunnosvastaanotin)</a:t>
            </a:r>
          </a:p>
          <a:p>
            <a:r>
              <a:rPr lang="fi-FI" baseline="0" dirty="0" smtClean="0"/>
              <a:t>Radiotien ominaisuuksien voittamiseen liittyvät keksinnöt (superheterodyne vastaanotin, modulaatiomenetelmien kehitys, kanavakoodaus)</a:t>
            </a:r>
          </a:p>
          <a:p>
            <a:r>
              <a:rPr lang="fi-FI" baseline="0" dirty="0" smtClean="0"/>
              <a:t>Bittinopeuden kasvattamiseen ja kaistatehokkuuden parantamiseen liittyvät keksinnöt (MIMO, OFDMA/</a:t>
            </a:r>
            <a:r>
              <a:rPr lang="fi-FI" baseline="0" dirty="0" err="1" smtClean="0"/>
              <a:t>skedulointi</a:t>
            </a:r>
            <a:r>
              <a:rPr lang="fi-FI" baseline="0" dirty="0" smtClean="0"/>
              <a:t>)</a:t>
            </a:r>
          </a:p>
          <a:p>
            <a:r>
              <a:rPr lang="fi-FI" baseline="0" dirty="0" smtClean="0"/>
              <a:t>Järjestelmien toimivuuden parantamiseen liittyvät keksinnöt (Protokollapino yleensäkin, </a:t>
            </a:r>
            <a:r>
              <a:rPr lang="fi-FI" baseline="0" dirty="0" err="1" smtClean="0"/>
              <a:t>handover</a:t>
            </a:r>
            <a:r>
              <a:rPr lang="fi-FI" baseline="0" dirty="0" smtClean="0"/>
              <a:t>, tehonsäätöprotokollat, </a:t>
            </a:r>
            <a:r>
              <a:rPr lang="fi-FI" baseline="0" dirty="0" err="1" smtClean="0"/>
              <a:t>esim</a:t>
            </a:r>
            <a:r>
              <a:rPr lang="fi-FI" baseline="0" dirty="0" smtClean="0"/>
              <a:t> TCP/IP protokollaperhe)</a:t>
            </a:r>
            <a:endParaRPr lang="fi-FI" dirty="0" smtClean="0"/>
          </a:p>
          <a:p>
            <a:endParaRPr lang="fi-FI" dirty="0" smtClean="0"/>
          </a:p>
          <a:p>
            <a:r>
              <a:rPr lang="fi-FI" dirty="0" smtClean="0"/>
              <a:t>Matkapuhelinverkot</a:t>
            </a:r>
            <a:r>
              <a:rPr lang="fi-FI" baseline="0" dirty="0" smtClean="0"/>
              <a:t> (NMT, GSM, WCDMA, LTE, IS-95,CDMA2000, </a:t>
            </a:r>
            <a:r>
              <a:rPr lang="fi-FI" baseline="0" dirty="0" err="1" smtClean="0"/>
              <a:t>jne</a:t>
            </a:r>
            <a:r>
              <a:rPr lang="fi-FI" baseline="0" dirty="0" smtClean="0"/>
              <a:t>), WLAN, WIMAX, Bluetooth, </a:t>
            </a:r>
            <a:r>
              <a:rPr lang="fi-FI" baseline="0" dirty="0" err="1" smtClean="0"/>
              <a:t>Zigbee</a:t>
            </a:r>
            <a:r>
              <a:rPr lang="fi-FI" baseline="0" dirty="0" smtClean="0"/>
              <a:t>, ja muut enemmän </a:t>
            </a:r>
            <a:r>
              <a:rPr lang="fi-FI" baseline="0" dirty="0" err="1" smtClean="0"/>
              <a:t>tiettyy</a:t>
            </a:r>
            <a:r>
              <a:rPr lang="fi-FI" baseline="0" dirty="0" smtClean="0"/>
              <a:t> sovellukseen suunnitellut järjestelmät, kuten autotallin oven avaus, auton ovien lukitus. Niin ja lisäksi satelliittitietoliikennejärjestelmät, mikroaaltolinkit.</a:t>
            </a:r>
          </a:p>
          <a:p>
            <a:endParaRPr lang="fi-FI" baseline="0" dirty="0" smtClean="0"/>
          </a:p>
          <a:p>
            <a:r>
              <a:rPr lang="fi-FI" baseline="0" dirty="0" smtClean="0"/>
              <a:t>Taajuusalue, kantama (lähetysteho, </a:t>
            </a:r>
            <a:r>
              <a:rPr lang="fi-FI" baseline="0" dirty="0" err="1" smtClean="0"/>
              <a:t>herkkuus</a:t>
            </a:r>
            <a:r>
              <a:rPr lang="fi-FI" baseline="0" dirty="0" smtClean="0"/>
              <a:t>), bittinopeus(kaistanleveys), tehonkulutus(monimutkaisuus, hinta)</a:t>
            </a:r>
            <a:endParaRPr lang="fi-FI" dirty="0"/>
          </a:p>
        </p:txBody>
      </p:sp>
      <p:sp>
        <p:nvSpPr>
          <p:cNvPr id="4" name="Slide Number Placeholder 3"/>
          <p:cNvSpPr>
            <a:spLocks noGrp="1"/>
          </p:cNvSpPr>
          <p:nvPr>
            <p:ph type="sldNum" sz="quarter" idx="10"/>
          </p:nvPr>
        </p:nvSpPr>
        <p:spPr/>
        <p:txBody>
          <a:bodyPr/>
          <a:lstStyle/>
          <a:p>
            <a:fld id="{1AE79C76-0FE4-4DEA-9414-E69BA3D264C3}" type="slidenum">
              <a:rPr lang="fi-FI" smtClean="0"/>
              <a:t>6</a:t>
            </a:fld>
            <a:endParaRPr lang="fi-FI"/>
          </a:p>
        </p:txBody>
      </p:sp>
    </p:spTree>
    <p:extLst>
      <p:ext uri="{BB962C8B-B14F-4D97-AF65-F5344CB8AC3E}">
        <p14:creationId xmlns:p14="http://schemas.microsoft.com/office/powerpoint/2010/main" val="144475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xfrm>
            <a:off x="382588" y="685800"/>
            <a:ext cx="6092825" cy="3427413"/>
          </a:xfrm>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i-FI" altLang="fi-FI" dirty="0" smtClean="0"/>
              <a:t>QPSK-modulaattorissa käytetään kaksivaiheista PSK modulointia kantoaallon </a:t>
            </a:r>
            <a:r>
              <a:rPr lang="fi-FI" altLang="fi-FI" dirty="0" err="1" smtClean="0"/>
              <a:t>kosini</a:t>
            </a:r>
            <a:r>
              <a:rPr lang="fi-FI" altLang="fi-FI" dirty="0" smtClean="0"/>
              <a:t> komponentin ja sinikomponentin moduloimiseen. Näin saadaan yhden symbolin aikana kuljetettua kaksi bittiä informaatiota. Modulaattorin rakenne on yksinkertainen. Modulaattoriin tuleva bittijono </a:t>
            </a:r>
            <a:r>
              <a:rPr lang="fi-FI" altLang="fi-FI" dirty="0" err="1" smtClean="0"/>
              <a:t>multipleksataan</a:t>
            </a:r>
            <a:r>
              <a:rPr lang="fi-FI" altLang="fi-FI" dirty="0" smtClean="0"/>
              <a:t> (jaetaan vuorotellen) </a:t>
            </a:r>
            <a:r>
              <a:rPr lang="fi-FI" altLang="fi-FI" dirty="0" err="1" smtClean="0"/>
              <a:t>kosini</a:t>
            </a:r>
            <a:r>
              <a:rPr lang="fi-FI" altLang="fi-FI" dirty="0" smtClean="0"/>
              <a:t> ja sini haaraan. Tässä vaiheessa 0 ja 1 bitit on muutettu pulsseiksi (=jännitetasoiksi </a:t>
            </a:r>
            <a:r>
              <a:rPr lang="fi-FI" altLang="fi-FI" dirty="0" err="1" smtClean="0"/>
              <a:t>esim</a:t>
            </a:r>
            <a:r>
              <a:rPr lang="fi-FI" altLang="fi-FI" dirty="0" smtClean="0"/>
              <a:t> +1V ja -1V) ja tuolla signaalilla kerrotaan </a:t>
            </a:r>
            <a:r>
              <a:rPr lang="fi-FI" altLang="fi-FI" dirty="0" err="1" smtClean="0"/>
              <a:t>kosini</a:t>
            </a:r>
            <a:r>
              <a:rPr lang="fi-FI" altLang="fi-FI" dirty="0" smtClean="0"/>
              <a:t> tai sini signaalia, jolloin saadaan aikaiseksi kumpaankin haaraan yksinkertainen binäärinen PSK (BPSK) modulaatio. Kun haarojen signaalit vielä yhdistetään yhdeksi signaaliksi summaamalla QPSK signaali on muodostettu. Kantoaallon vaiheen siirtymät voivat nyt olla 45, 135, 225 ja 315 astetta. Eli vaihe voi muuttua 90 asteen stepeillä eikä kuten BPSK moduloinnissa vain 180 asteen vaihesiirtymin.</a:t>
            </a: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7009">
              <a:defRPr sz="2300">
                <a:solidFill>
                  <a:schemeClr val="tx1"/>
                </a:solidFill>
                <a:latin typeface="Stencil" pitchFamily="82" charset="0"/>
              </a:defRPr>
            </a:lvl1pPr>
            <a:lvl2pPr marL="702756" indent="-270291" defTabSz="937009">
              <a:defRPr sz="2300">
                <a:solidFill>
                  <a:schemeClr val="tx1"/>
                </a:solidFill>
                <a:latin typeface="Stencil" pitchFamily="82" charset="0"/>
              </a:defRPr>
            </a:lvl2pPr>
            <a:lvl3pPr marL="1081164" indent="-216233" defTabSz="937009">
              <a:defRPr sz="2300">
                <a:solidFill>
                  <a:schemeClr val="tx1"/>
                </a:solidFill>
                <a:latin typeface="Stencil" pitchFamily="82" charset="0"/>
              </a:defRPr>
            </a:lvl3pPr>
            <a:lvl4pPr marL="1513629" indent="-216233" defTabSz="937009">
              <a:defRPr sz="2300">
                <a:solidFill>
                  <a:schemeClr val="tx1"/>
                </a:solidFill>
                <a:latin typeface="Stencil" pitchFamily="82" charset="0"/>
              </a:defRPr>
            </a:lvl4pPr>
            <a:lvl5pPr marL="1946095" indent="-216233" defTabSz="937009">
              <a:defRPr sz="2300">
                <a:solidFill>
                  <a:schemeClr val="tx1"/>
                </a:solidFill>
                <a:latin typeface="Stencil" pitchFamily="82" charset="0"/>
              </a:defRPr>
            </a:lvl5pPr>
            <a:lvl6pPr marL="2378560" indent="-216233" defTabSz="937009" eaLnBrk="0" fontAlgn="base" hangingPunct="0">
              <a:spcBef>
                <a:spcPct val="0"/>
              </a:spcBef>
              <a:spcAft>
                <a:spcPct val="0"/>
              </a:spcAft>
              <a:defRPr sz="2300">
                <a:solidFill>
                  <a:schemeClr val="tx1"/>
                </a:solidFill>
                <a:latin typeface="Stencil" pitchFamily="82" charset="0"/>
              </a:defRPr>
            </a:lvl6pPr>
            <a:lvl7pPr marL="2811026" indent="-216233" defTabSz="937009" eaLnBrk="0" fontAlgn="base" hangingPunct="0">
              <a:spcBef>
                <a:spcPct val="0"/>
              </a:spcBef>
              <a:spcAft>
                <a:spcPct val="0"/>
              </a:spcAft>
              <a:defRPr sz="2300">
                <a:solidFill>
                  <a:schemeClr val="tx1"/>
                </a:solidFill>
                <a:latin typeface="Stencil" pitchFamily="82" charset="0"/>
              </a:defRPr>
            </a:lvl7pPr>
            <a:lvl8pPr marL="3243491" indent="-216233" defTabSz="937009" eaLnBrk="0" fontAlgn="base" hangingPunct="0">
              <a:spcBef>
                <a:spcPct val="0"/>
              </a:spcBef>
              <a:spcAft>
                <a:spcPct val="0"/>
              </a:spcAft>
              <a:defRPr sz="2300">
                <a:solidFill>
                  <a:schemeClr val="tx1"/>
                </a:solidFill>
                <a:latin typeface="Stencil" pitchFamily="82" charset="0"/>
              </a:defRPr>
            </a:lvl8pPr>
            <a:lvl9pPr marL="3675957" indent="-216233" defTabSz="937009" eaLnBrk="0" fontAlgn="base" hangingPunct="0">
              <a:spcBef>
                <a:spcPct val="0"/>
              </a:spcBef>
              <a:spcAft>
                <a:spcPct val="0"/>
              </a:spcAft>
              <a:defRPr sz="2300">
                <a:solidFill>
                  <a:schemeClr val="tx1"/>
                </a:solidFill>
                <a:latin typeface="Stencil" pitchFamily="82" charset="0"/>
              </a:defRPr>
            </a:lvl9pPr>
          </a:lstStyle>
          <a:p>
            <a:fld id="{C4E02E77-FC19-4051-8AB1-C4AA02B8277A}" type="slidenum">
              <a:rPr lang="en-US" altLang="fi-FI" sz="1200">
                <a:latin typeface="Times New Roman" pitchFamily="18" charset="0"/>
              </a:rPr>
              <a:pPr/>
              <a:t>9</a:t>
            </a:fld>
            <a:endParaRPr lang="en-US" altLang="fi-FI" sz="1200">
              <a:latin typeface="Times New Roman" pitchFamily="18" charset="0"/>
            </a:endParaRPr>
          </a:p>
        </p:txBody>
      </p:sp>
    </p:spTree>
    <p:extLst>
      <p:ext uri="{BB962C8B-B14F-4D97-AF65-F5344CB8AC3E}">
        <p14:creationId xmlns:p14="http://schemas.microsoft.com/office/powerpoint/2010/main" val="250214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xfrm>
            <a:off x="382588" y="685800"/>
            <a:ext cx="6092825" cy="3427413"/>
          </a:xfrm>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i-FI" altLang="fi-FI" smtClean="0"/>
              <a:t>QPSK-moduloitu signaalin esitetään yleensä kirjallisuudessa konstellaatiodiagrammin avulla (merkitty kuvaan punaisella).  Tuolla merkintätavalla tarkoitetaan summaimen tuloksesta bittivälein otettuja näytteitä, jotka voidaan siis esittää siten, että kosinihaaran näyteen arvo esitetään x-akselin suuntaisena ja sini haaran näyteen arvo y-akselin suuntaisena. Yhdistettynä nuo eri haarojen signaalit saavat xy-tasossa neljä eri arvoa, jotka siis kuljettavat jonkun 2-bitin kombinaation 00, 01,10 tai 11.</a:t>
            </a: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7009">
              <a:defRPr sz="2300">
                <a:solidFill>
                  <a:schemeClr val="tx1"/>
                </a:solidFill>
                <a:latin typeface="Stencil" pitchFamily="82" charset="0"/>
              </a:defRPr>
            </a:lvl1pPr>
            <a:lvl2pPr marL="702756" indent="-270291" defTabSz="937009">
              <a:defRPr sz="2300">
                <a:solidFill>
                  <a:schemeClr val="tx1"/>
                </a:solidFill>
                <a:latin typeface="Stencil" pitchFamily="82" charset="0"/>
              </a:defRPr>
            </a:lvl2pPr>
            <a:lvl3pPr marL="1081164" indent="-216233" defTabSz="937009">
              <a:defRPr sz="2300">
                <a:solidFill>
                  <a:schemeClr val="tx1"/>
                </a:solidFill>
                <a:latin typeface="Stencil" pitchFamily="82" charset="0"/>
              </a:defRPr>
            </a:lvl3pPr>
            <a:lvl4pPr marL="1513629" indent="-216233" defTabSz="937009">
              <a:defRPr sz="2300">
                <a:solidFill>
                  <a:schemeClr val="tx1"/>
                </a:solidFill>
                <a:latin typeface="Stencil" pitchFamily="82" charset="0"/>
              </a:defRPr>
            </a:lvl4pPr>
            <a:lvl5pPr marL="1946095" indent="-216233" defTabSz="937009">
              <a:defRPr sz="2300">
                <a:solidFill>
                  <a:schemeClr val="tx1"/>
                </a:solidFill>
                <a:latin typeface="Stencil" pitchFamily="82" charset="0"/>
              </a:defRPr>
            </a:lvl5pPr>
            <a:lvl6pPr marL="2378560" indent="-216233" defTabSz="937009" eaLnBrk="0" fontAlgn="base" hangingPunct="0">
              <a:spcBef>
                <a:spcPct val="0"/>
              </a:spcBef>
              <a:spcAft>
                <a:spcPct val="0"/>
              </a:spcAft>
              <a:defRPr sz="2300">
                <a:solidFill>
                  <a:schemeClr val="tx1"/>
                </a:solidFill>
                <a:latin typeface="Stencil" pitchFamily="82" charset="0"/>
              </a:defRPr>
            </a:lvl6pPr>
            <a:lvl7pPr marL="2811026" indent="-216233" defTabSz="937009" eaLnBrk="0" fontAlgn="base" hangingPunct="0">
              <a:spcBef>
                <a:spcPct val="0"/>
              </a:spcBef>
              <a:spcAft>
                <a:spcPct val="0"/>
              </a:spcAft>
              <a:defRPr sz="2300">
                <a:solidFill>
                  <a:schemeClr val="tx1"/>
                </a:solidFill>
                <a:latin typeface="Stencil" pitchFamily="82" charset="0"/>
              </a:defRPr>
            </a:lvl7pPr>
            <a:lvl8pPr marL="3243491" indent="-216233" defTabSz="937009" eaLnBrk="0" fontAlgn="base" hangingPunct="0">
              <a:spcBef>
                <a:spcPct val="0"/>
              </a:spcBef>
              <a:spcAft>
                <a:spcPct val="0"/>
              </a:spcAft>
              <a:defRPr sz="2300">
                <a:solidFill>
                  <a:schemeClr val="tx1"/>
                </a:solidFill>
                <a:latin typeface="Stencil" pitchFamily="82" charset="0"/>
              </a:defRPr>
            </a:lvl8pPr>
            <a:lvl9pPr marL="3675957" indent="-216233" defTabSz="937009" eaLnBrk="0" fontAlgn="base" hangingPunct="0">
              <a:spcBef>
                <a:spcPct val="0"/>
              </a:spcBef>
              <a:spcAft>
                <a:spcPct val="0"/>
              </a:spcAft>
              <a:defRPr sz="2300">
                <a:solidFill>
                  <a:schemeClr val="tx1"/>
                </a:solidFill>
                <a:latin typeface="Stencil" pitchFamily="82" charset="0"/>
              </a:defRPr>
            </a:lvl9pPr>
          </a:lstStyle>
          <a:p>
            <a:fld id="{D78A2296-CCF0-4331-AE16-5A44894238B1}" type="slidenum">
              <a:rPr lang="en-US" altLang="fi-FI" sz="1200">
                <a:latin typeface="Times New Roman" pitchFamily="18" charset="0"/>
              </a:rPr>
              <a:pPr/>
              <a:t>10</a:t>
            </a:fld>
            <a:endParaRPr lang="en-US" altLang="fi-FI" sz="1200">
              <a:latin typeface="Times New Roman" pitchFamily="18" charset="0"/>
            </a:endParaRPr>
          </a:p>
        </p:txBody>
      </p:sp>
    </p:spTree>
    <p:extLst>
      <p:ext uri="{BB962C8B-B14F-4D97-AF65-F5344CB8AC3E}">
        <p14:creationId xmlns:p14="http://schemas.microsoft.com/office/powerpoint/2010/main" val="135503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smtClean="0"/>
              <a:t>Why</a:t>
            </a:r>
            <a:r>
              <a:rPr lang="fi-FI" dirty="0" smtClean="0"/>
              <a:t> </a:t>
            </a:r>
            <a:r>
              <a:rPr lang="fi-FI" dirty="0" err="1" smtClean="0"/>
              <a:t>there</a:t>
            </a:r>
            <a:r>
              <a:rPr lang="fi-FI" dirty="0" smtClean="0"/>
              <a:t> is </a:t>
            </a:r>
            <a:r>
              <a:rPr lang="fi-FI" dirty="0" err="1" smtClean="0"/>
              <a:t>so</a:t>
            </a:r>
            <a:r>
              <a:rPr lang="fi-FI" dirty="0" smtClean="0"/>
              <a:t> </a:t>
            </a:r>
            <a:r>
              <a:rPr lang="fi-FI" dirty="0" err="1" smtClean="0"/>
              <a:t>many</a:t>
            </a:r>
            <a:r>
              <a:rPr lang="fi-FI" dirty="0" smtClean="0"/>
              <a:t> </a:t>
            </a:r>
            <a:r>
              <a:rPr lang="fi-FI" dirty="0" err="1" smtClean="0"/>
              <a:t>different</a:t>
            </a:r>
            <a:r>
              <a:rPr lang="fi-FI" dirty="0" smtClean="0"/>
              <a:t> </a:t>
            </a:r>
            <a:r>
              <a:rPr lang="fi-FI" dirty="0" err="1" smtClean="0"/>
              <a:t>standards</a:t>
            </a:r>
            <a:r>
              <a:rPr lang="fi-FI" dirty="0" smtClean="0"/>
              <a:t> for </a:t>
            </a:r>
            <a:r>
              <a:rPr lang="fi-FI" dirty="0" err="1" smtClean="0"/>
              <a:t>broadcasting</a:t>
            </a:r>
            <a:r>
              <a:rPr lang="fi-FI" dirty="0" smtClean="0"/>
              <a:t> television </a:t>
            </a:r>
            <a:r>
              <a:rPr lang="fi-FI" dirty="0" err="1" smtClean="0"/>
              <a:t>signals</a:t>
            </a:r>
            <a:r>
              <a:rPr lang="fi-FI" dirty="0" smtClean="0"/>
              <a:t>?</a:t>
            </a:r>
          </a:p>
          <a:p>
            <a:r>
              <a:rPr lang="fi-FI" dirty="0" smtClean="0"/>
              <a:t>- Radio </a:t>
            </a:r>
            <a:r>
              <a:rPr lang="fi-FI" dirty="0" err="1" smtClean="0"/>
              <a:t>channel</a:t>
            </a:r>
            <a:r>
              <a:rPr lang="fi-FI" dirty="0" smtClean="0"/>
              <a:t> </a:t>
            </a:r>
            <a:r>
              <a:rPr lang="fi-FI" dirty="0" err="1" smtClean="0"/>
              <a:t>attenuation</a:t>
            </a:r>
            <a:r>
              <a:rPr lang="fi-FI" dirty="0" smtClean="0"/>
              <a:t> is </a:t>
            </a:r>
            <a:r>
              <a:rPr lang="fi-FI" dirty="0" err="1" smtClean="0"/>
              <a:t>very</a:t>
            </a:r>
            <a:r>
              <a:rPr lang="fi-FI" dirty="0" smtClean="0"/>
              <a:t> </a:t>
            </a:r>
            <a:r>
              <a:rPr lang="fi-FI" dirty="0" err="1" smtClean="0"/>
              <a:t>much</a:t>
            </a:r>
            <a:r>
              <a:rPr lang="fi-FI" dirty="0" smtClean="0"/>
              <a:t> </a:t>
            </a:r>
            <a:r>
              <a:rPr lang="fi-FI" dirty="0" err="1" smtClean="0"/>
              <a:t>different</a:t>
            </a:r>
            <a:r>
              <a:rPr lang="fi-FI" dirty="0" smtClean="0"/>
              <a:t> in case of </a:t>
            </a:r>
            <a:r>
              <a:rPr lang="fi-FI" dirty="0" err="1" smtClean="0"/>
              <a:t>terrestial</a:t>
            </a:r>
            <a:r>
              <a:rPr lang="fi-FI" dirty="0" smtClean="0"/>
              <a:t> and </a:t>
            </a:r>
            <a:r>
              <a:rPr lang="fi-FI" dirty="0" err="1" smtClean="0"/>
              <a:t>satellite</a:t>
            </a:r>
            <a:r>
              <a:rPr lang="fi-FI" dirty="0" smtClean="0"/>
              <a:t>. In </a:t>
            </a:r>
            <a:r>
              <a:rPr lang="fi-FI" dirty="0" err="1" smtClean="0"/>
              <a:t>addition</a:t>
            </a:r>
            <a:r>
              <a:rPr lang="fi-FI" dirty="0" smtClean="0"/>
              <a:t> </a:t>
            </a:r>
            <a:r>
              <a:rPr lang="fi-FI" dirty="0" err="1" smtClean="0"/>
              <a:t>handheld</a:t>
            </a:r>
            <a:r>
              <a:rPr lang="fi-FI" dirty="0" smtClean="0"/>
              <a:t> </a:t>
            </a:r>
            <a:r>
              <a:rPr lang="fi-FI" dirty="0" err="1" smtClean="0"/>
              <a:t>standard</a:t>
            </a:r>
            <a:r>
              <a:rPr lang="fi-FI" dirty="0" smtClean="0"/>
              <a:t> </a:t>
            </a:r>
            <a:r>
              <a:rPr lang="fi-FI" dirty="0" err="1" smtClean="0"/>
              <a:t>was</a:t>
            </a:r>
            <a:r>
              <a:rPr lang="fi-FI" dirty="0" smtClean="0"/>
              <a:t> made for mobile </a:t>
            </a:r>
            <a:r>
              <a:rPr lang="fi-FI" dirty="0" err="1" smtClean="0"/>
              <a:t>power</a:t>
            </a:r>
            <a:r>
              <a:rPr lang="fi-FI" dirty="0" smtClean="0"/>
              <a:t> </a:t>
            </a:r>
            <a:r>
              <a:rPr lang="fi-FI" dirty="0" err="1" smtClean="0"/>
              <a:t>saving</a:t>
            </a:r>
            <a:r>
              <a:rPr lang="fi-FI" dirty="0" smtClean="0"/>
              <a:t> in </a:t>
            </a:r>
            <a:r>
              <a:rPr lang="fi-FI" dirty="0" err="1" smtClean="0"/>
              <a:t>mind</a:t>
            </a:r>
            <a:r>
              <a:rPr lang="fi-FI" dirty="0" smtClean="0"/>
              <a:t>.</a:t>
            </a:r>
          </a:p>
          <a:p>
            <a:endParaRPr lang="fi-FI" dirty="0"/>
          </a:p>
          <a:p>
            <a:r>
              <a:rPr lang="fi-FI" dirty="0" err="1" smtClean="0"/>
              <a:t>What</a:t>
            </a:r>
            <a:r>
              <a:rPr lang="fi-FI" dirty="0" smtClean="0"/>
              <a:t> </a:t>
            </a:r>
            <a:r>
              <a:rPr lang="fi-FI" dirty="0" err="1" smtClean="0"/>
              <a:t>famous</a:t>
            </a:r>
            <a:r>
              <a:rPr lang="fi-FI" dirty="0" smtClean="0"/>
              <a:t> </a:t>
            </a:r>
            <a:r>
              <a:rPr lang="fi-FI" dirty="0" err="1" smtClean="0"/>
              <a:t>systems</a:t>
            </a:r>
            <a:r>
              <a:rPr lang="fi-FI" dirty="0" smtClean="0"/>
              <a:t> </a:t>
            </a:r>
            <a:r>
              <a:rPr lang="fi-FI" dirty="0" err="1" smtClean="0"/>
              <a:t>are</a:t>
            </a:r>
            <a:r>
              <a:rPr lang="fi-FI" dirty="0" smtClean="0"/>
              <a:t> </a:t>
            </a:r>
            <a:r>
              <a:rPr lang="fi-FI" dirty="0" err="1" smtClean="0"/>
              <a:t>missing</a:t>
            </a:r>
            <a:r>
              <a:rPr lang="fi-FI" dirty="0" smtClean="0"/>
              <a:t> </a:t>
            </a:r>
            <a:r>
              <a:rPr lang="fi-FI" dirty="0" err="1" smtClean="0"/>
              <a:t>from</a:t>
            </a:r>
            <a:r>
              <a:rPr lang="fi-FI" dirty="0" smtClean="0"/>
              <a:t> </a:t>
            </a:r>
            <a:r>
              <a:rPr lang="fi-FI" dirty="0" err="1" smtClean="0"/>
              <a:t>the</a:t>
            </a:r>
            <a:r>
              <a:rPr lang="fi-FI" dirty="0" smtClean="0"/>
              <a:t> </a:t>
            </a:r>
            <a:r>
              <a:rPr lang="fi-FI" dirty="0" err="1" smtClean="0"/>
              <a:t>list</a:t>
            </a:r>
            <a:r>
              <a:rPr lang="fi-FI" dirty="0" smtClean="0"/>
              <a:t>?</a:t>
            </a:r>
          </a:p>
          <a:p>
            <a:pPr marL="171450" indent="-171450">
              <a:buFontTx/>
              <a:buChar char="-"/>
            </a:pPr>
            <a:r>
              <a:rPr lang="fi-FI" dirty="0" smtClean="0"/>
              <a:t>IS95/CDMA2000 and </a:t>
            </a:r>
            <a:r>
              <a:rPr lang="fi-FI" dirty="0" err="1" smtClean="0"/>
              <a:t>its</a:t>
            </a:r>
            <a:r>
              <a:rPr lang="fi-FI" dirty="0" smtClean="0"/>
              <a:t> </a:t>
            </a:r>
            <a:r>
              <a:rPr lang="fi-FI" dirty="0" err="1" smtClean="0"/>
              <a:t>evolutionary</a:t>
            </a:r>
            <a:r>
              <a:rPr lang="fi-FI" dirty="0" smtClean="0"/>
              <a:t> </a:t>
            </a:r>
            <a:r>
              <a:rPr lang="fi-FI" dirty="0" err="1" smtClean="0"/>
              <a:t>cellular</a:t>
            </a:r>
            <a:r>
              <a:rPr lang="fi-FI" dirty="0" smtClean="0"/>
              <a:t> </a:t>
            </a:r>
            <a:r>
              <a:rPr lang="fi-FI" dirty="0" err="1" smtClean="0"/>
              <a:t>systems</a:t>
            </a:r>
            <a:endParaRPr lang="fi-FI" dirty="0" smtClean="0"/>
          </a:p>
          <a:p>
            <a:pPr marL="171450" indent="-171450">
              <a:buFontTx/>
              <a:buChar char="-"/>
            </a:pPr>
            <a:r>
              <a:rPr lang="fi-FI" dirty="0" smtClean="0"/>
              <a:t>FM radio </a:t>
            </a:r>
            <a:r>
              <a:rPr lang="fi-FI" dirty="0" err="1" smtClean="0"/>
              <a:t>broadcasting</a:t>
            </a:r>
            <a:endParaRPr lang="fi-FI" dirty="0" smtClean="0"/>
          </a:p>
          <a:p>
            <a:pPr marL="171450" indent="-171450">
              <a:buFontTx/>
              <a:buChar char="-"/>
            </a:pPr>
            <a:r>
              <a:rPr lang="fi-FI" dirty="0" err="1" smtClean="0"/>
              <a:t>Positioning</a:t>
            </a:r>
            <a:r>
              <a:rPr lang="fi-FI" dirty="0" smtClean="0"/>
              <a:t> </a:t>
            </a:r>
            <a:r>
              <a:rPr lang="fi-FI" dirty="0" err="1" smtClean="0"/>
              <a:t>systems</a:t>
            </a:r>
            <a:r>
              <a:rPr lang="fi-FI" dirty="0" smtClean="0"/>
              <a:t> (</a:t>
            </a:r>
            <a:r>
              <a:rPr lang="fi-FI" dirty="0" err="1" smtClean="0"/>
              <a:t>but</a:t>
            </a:r>
            <a:r>
              <a:rPr lang="fi-FI" dirty="0" smtClean="0"/>
              <a:t> </a:t>
            </a:r>
            <a:r>
              <a:rPr lang="fi-FI" dirty="0" err="1" smtClean="0"/>
              <a:t>they</a:t>
            </a:r>
            <a:r>
              <a:rPr lang="fi-FI" dirty="0" smtClean="0"/>
              <a:t> </a:t>
            </a:r>
            <a:r>
              <a:rPr lang="fi-FI" dirty="0" err="1" smtClean="0"/>
              <a:t>are</a:t>
            </a:r>
            <a:r>
              <a:rPr lang="fi-FI" dirty="0" smtClean="0"/>
              <a:t> </a:t>
            </a:r>
            <a:r>
              <a:rPr lang="fi-FI" dirty="0" err="1" smtClean="0"/>
              <a:t>not</a:t>
            </a:r>
            <a:r>
              <a:rPr lang="fi-FI" dirty="0" smtClean="0"/>
              <a:t> </a:t>
            </a:r>
            <a:r>
              <a:rPr lang="fi-FI" dirty="0" err="1" smtClean="0"/>
              <a:t>wireless</a:t>
            </a:r>
            <a:r>
              <a:rPr lang="fi-FI" dirty="0" smtClean="0"/>
              <a:t> </a:t>
            </a:r>
            <a:r>
              <a:rPr lang="fi-FI" dirty="0" err="1" smtClean="0"/>
              <a:t>communication</a:t>
            </a:r>
            <a:r>
              <a:rPr lang="fi-FI" dirty="0" smtClean="0"/>
              <a:t> </a:t>
            </a:r>
            <a:r>
              <a:rPr lang="fi-FI" dirty="0" err="1" smtClean="0"/>
              <a:t>systems</a:t>
            </a:r>
            <a:r>
              <a:rPr lang="fi-FI" dirty="0" smtClean="0"/>
              <a:t>)</a:t>
            </a:r>
          </a:p>
          <a:p>
            <a:pPr marL="171450" indent="-171450">
              <a:buFontTx/>
              <a:buChar char="-"/>
            </a:pPr>
            <a:r>
              <a:rPr lang="fi-FI" dirty="0" err="1" smtClean="0"/>
              <a:t>Many</a:t>
            </a:r>
            <a:r>
              <a:rPr lang="fi-FI" dirty="0" smtClean="0"/>
              <a:t> </a:t>
            </a:r>
            <a:r>
              <a:rPr lang="fi-FI" dirty="0" err="1" smtClean="0"/>
              <a:t>proprietary</a:t>
            </a:r>
            <a:r>
              <a:rPr lang="fi-FI" baseline="0" dirty="0" smtClean="0"/>
              <a:t> </a:t>
            </a:r>
            <a:r>
              <a:rPr lang="fi-FI" baseline="0" dirty="0" err="1" smtClean="0"/>
              <a:t>systems</a:t>
            </a:r>
            <a:r>
              <a:rPr lang="fi-FI" baseline="0" dirty="0" smtClean="0"/>
              <a:t> </a:t>
            </a:r>
            <a:r>
              <a:rPr lang="fi-FI" baseline="0" dirty="0" err="1" smtClean="0"/>
              <a:t>like</a:t>
            </a:r>
            <a:r>
              <a:rPr lang="fi-FI" baseline="0" dirty="0" smtClean="0"/>
              <a:t> ANT, Z-</a:t>
            </a:r>
            <a:r>
              <a:rPr lang="fi-FI" baseline="0" dirty="0" err="1" smtClean="0"/>
              <a:t>wave</a:t>
            </a:r>
            <a:r>
              <a:rPr lang="fi-FI" baseline="0" dirty="0" smtClean="0"/>
              <a:t>, etc.</a:t>
            </a:r>
          </a:p>
          <a:p>
            <a:pPr marL="171450" indent="-171450">
              <a:buFontTx/>
              <a:buChar char="-"/>
            </a:pPr>
            <a:endParaRPr lang="fi-FI" baseline="0" dirty="0" smtClean="0"/>
          </a:p>
          <a:p>
            <a:pPr marL="0" indent="0">
              <a:buFontTx/>
              <a:buNone/>
            </a:pPr>
            <a:r>
              <a:rPr lang="fi-FI" baseline="0" dirty="0" err="1" smtClean="0"/>
              <a:t>What</a:t>
            </a:r>
            <a:r>
              <a:rPr lang="fi-FI" baseline="0" dirty="0" smtClean="0"/>
              <a:t> </a:t>
            </a:r>
            <a:r>
              <a:rPr lang="fi-FI" baseline="0" dirty="0" err="1" smtClean="0"/>
              <a:t>are</a:t>
            </a:r>
            <a:r>
              <a:rPr lang="fi-FI" baseline="0" dirty="0" smtClean="0"/>
              <a:t> </a:t>
            </a:r>
            <a:r>
              <a:rPr lang="fi-FI" baseline="0" dirty="0" err="1" smtClean="0"/>
              <a:t>satellite</a:t>
            </a:r>
            <a:r>
              <a:rPr lang="fi-FI" baseline="0" dirty="0" smtClean="0"/>
              <a:t> </a:t>
            </a:r>
            <a:r>
              <a:rPr lang="fi-FI" baseline="0" dirty="0" err="1" smtClean="0"/>
              <a:t>communications</a:t>
            </a:r>
            <a:r>
              <a:rPr lang="fi-FI" baseline="0" dirty="0" smtClean="0"/>
              <a:t>?</a:t>
            </a:r>
          </a:p>
          <a:p>
            <a:pPr marL="171450" indent="-171450">
              <a:buFontTx/>
              <a:buChar char="-"/>
            </a:pPr>
            <a:r>
              <a:rPr lang="fi-FI" baseline="0" dirty="0" err="1" smtClean="0"/>
              <a:t>Broadcasting</a:t>
            </a:r>
            <a:r>
              <a:rPr lang="fi-FI" baseline="0" dirty="0" smtClean="0"/>
              <a:t> television </a:t>
            </a:r>
            <a:r>
              <a:rPr lang="fi-FI" baseline="0" dirty="0" err="1" smtClean="0"/>
              <a:t>signals</a:t>
            </a:r>
            <a:endParaRPr lang="fi-FI" baseline="0" dirty="0" smtClean="0"/>
          </a:p>
          <a:p>
            <a:pPr marL="171450" indent="-171450">
              <a:buFontTx/>
              <a:buChar char="-"/>
            </a:pPr>
            <a:r>
              <a:rPr lang="fi-FI" baseline="0" dirty="0" smtClean="0"/>
              <a:t>Broadband data</a:t>
            </a:r>
          </a:p>
          <a:p>
            <a:pPr marL="171450" indent="-171450">
              <a:buFontTx/>
              <a:buChar char="-"/>
            </a:pPr>
            <a:r>
              <a:rPr lang="fi-FI" baseline="0" dirty="0" smtClean="0"/>
              <a:t>Voice</a:t>
            </a:r>
            <a:endParaRPr lang="fi-FI" dirty="0" smtClean="0"/>
          </a:p>
          <a:p>
            <a:pPr marL="171450" indent="-171450">
              <a:buFontTx/>
              <a:buChar char="-"/>
            </a:pPr>
            <a:endParaRPr lang="fi-FI" dirty="0" smtClean="0"/>
          </a:p>
          <a:p>
            <a:pPr marL="0" indent="0">
              <a:buFontTx/>
              <a:buNone/>
            </a:pPr>
            <a:endParaRPr lang="fi-FI" dirty="0" smtClean="0"/>
          </a:p>
          <a:p>
            <a:pPr marL="171450" indent="-171450">
              <a:buFontTx/>
              <a:buChar char="-"/>
            </a:pPr>
            <a:endParaRPr lang="fi-FI" dirty="0"/>
          </a:p>
          <a:p>
            <a:pPr marL="171450" indent="-171450">
              <a:buFontTx/>
              <a:buChar char="-"/>
            </a:pPr>
            <a:endParaRPr lang="fi-FI" dirty="0"/>
          </a:p>
        </p:txBody>
      </p:sp>
      <p:sp>
        <p:nvSpPr>
          <p:cNvPr id="4" name="Slide Number Placeholder 3"/>
          <p:cNvSpPr>
            <a:spLocks noGrp="1"/>
          </p:cNvSpPr>
          <p:nvPr>
            <p:ph type="sldNum" sz="quarter" idx="10"/>
          </p:nvPr>
        </p:nvSpPr>
        <p:spPr/>
        <p:txBody>
          <a:bodyPr/>
          <a:lstStyle/>
          <a:p>
            <a:fld id="{A63C4081-9F01-AD42-AD4E-1E44DCE50C8C}" type="slidenum">
              <a:rPr lang="fi-FI" smtClean="0"/>
              <a:pPr/>
              <a:t>11</a:t>
            </a:fld>
            <a:endParaRPr lang="fi-FI"/>
          </a:p>
        </p:txBody>
      </p:sp>
    </p:spTree>
    <p:extLst>
      <p:ext uri="{BB962C8B-B14F-4D97-AF65-F5344CB8AC3E}">
        <p14:creationId xmlns:p14="http://schemas.microsoft.com/office/powerpoint/2010/main" val="4058821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fld id="{A63C4081-9F01-AD42-AD4E-1E44DCE50C8C}" type="slidenum">
              <a:rPr lang="fi-FI" smtClean="0"/>
              <a:pPr/>
              <a:t>12</a:t>
            </a:fld>
            <a:endParaRPr lang="fi-FI"/>
          </a:p>
        </p:txBody>
      </p:sp>
    </p:spTree>
    <p:extLst>
      <p:ext uri="{BB962C8B-B14F-4D97-AF65-F5344CB8AC3E}">
        <p14:creationId xmlns:p14="http://schemas.microsoft.com/office/powerpoint/2010/main" val="1364274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sz="2000" dirty="0" smtClean="0"/>
              <a:t>How </a:t>
            </a:r>
            <a:r>
              <a:rPr lang="fi-FI" sz="2000" dirty="0" err="1" smtClean="0"/>
              <a:t>can</a:t>
            </a:r>
            <a:r>
              <a:rPr lang="fi-FI" sz="2000" dirty="0" smtClean="0"/>
              <a:t> </a:t>
            </a:r>
            <a:r>
              <a:rPr lang="fi-FI" sz="2000" dirty="0" err="1" smtClean="0"/>
              <a:t>you</a:t>
            </a:r>
            <a:r>
              <a:rPr lang="fi-FI" sz="2000" dirty="0" smtClean="0"/>
              <a:t> </a:t>
            </a:r>
            <a:r>
              <a:rPr lang="fi-FI" sz="2000" dirty="0" err="1" smtClean="0"/>
              <a:t>classify</a:t>
            </a:r>
            <a:r>
              <a:rPr lang="fi-FI" sz="2000" baseline="0" dirty="0" smtClean="0"/>
              <a:t> </a:t>
            </a:r>
            <a:r>
              <a:rPr lang="fi-FI" sz="2000" baseline="0" dirty="0" err="1" smtClean="0"/>
              <a:t>different</a:t>
            </a:r>
            <a:r>
              <a:rPr lang="fi-FI" sz="2000" baseline="0" dirty="0" smtClean="0"/>
              <a:t> </a:t>
            </a:r>
            <a:r>
              <a:rPr lang="fi-FI" sz="2000" baseline="0" dirty="0" err="1" smtClean="0"/>
              <a:t>wireless</a:t>
            </a:r>
            <a:r>
              <a:rPr lang="fi-FI" sz="2000" baseline="0" dirty="0" smtClean="0"/>
              <a:t> </a:t>
            </a:r>
            <a:r>
              <a:rPr lang="fi-FI" sz="2000" baseline="0" dirty="0" err="1" smtClean="0"/>
              <a:t>systems</a:t>
            </a:r>
            <a:r>
              <a:rPr lang="fi-FI" sz="2000" baseline="0" dirty="0" smtClean="0"/>
              <a:t>?</a:t>
            </a:r>
          </a:p>
          <a:p>
            <a:r>
              <a:rPr lang="fi-FI" sz="2000" baseline="0" dirty="0" smtClean="0"/>
              <a:t>	</a:t>
            </a:r>
            <a:r>
              <a:rPr lang="fi-FI" sz="2000" baseline="0" dirty="0" err="1" smtClean="0"/>
              <a:t>Based</a:t>
            </a:r>
            <a:r>
              <a:rPr lang="fi-FI" sz="2000" baseline="0" dirty="0" smtClean="0"/>
              <a:t> on </a:t>
            </a:r>
            <a:r>
              <a:rPr lang="fi-FI" sz="2000" baseline="0" dirty="0" err="1" smtClean="0"/>
              <a:t>range</a:t>
            </a:r>
            <a:r>
              <a:rPr lang="fi-FI" sz="2000" baseline="0" dirty="0" smtClean="0"/>
              <a:t> (PAN, LAN, WAN)</a:t>
            </a:r>
          </a:p>
          <a:p>
            <a:r>
              <a:rPr lang="fi-FI" sz="2000" baseline="0" dirty="0" smtClean="0"/>
              <a:t>	</a:t>
            </a:r>
            <a:r>
              <a:rPr lang="fi-FI" sz="2000" baseline="0" dirty="0" err="1" smtClean="0"/>
              <a:t>Based</a:t>
            </a:r>
            <a:r>
              <a:rPr lang="fi-FI" sz="2000" baseline="0" dirty="0" smtClean="0"/>
              <a:t> on </a:t>
            </a:r>
            <a:r>
              <a:rPr lang="fi-FI" sz="2000" baseline="0" dirty="0" err="1" smtClean="0"/>
              <a:t>bit</a:t>
            </a:r>
            <a:r>
              <a:rPr lang="fi-FI" sz="2000" baseline="0" dirty="0" smtClean="0"/>
              <a:t> </a:t>
            </a:r>
            <a:r>
              <a:rPr lang="fi-FI" sz="2000" baseline="0" dirty="0" err="1" smtClean="0"/>
              <a:t>rate</a:t>
            </a:r>
            <a:r>
              <a:rPr lang="fi-FI" sz="2000" baseline="0" dirty="0" smtClean="0"/>
              <a:t> (</a:t>
            </a:r>
            <a:r>
              <a:rPr lang="fi-FI" sz="2000" baseline="0" dirty="0" err="1" smtClean="0"/>
              <a:t>broadband</a:t>
            </a:r>
            <a:r>
              <a:rPr lang="fi-FI" sz="2000" baseline="0" dirty="0" smtClean="0"/>
              <a:t> </a:t>
            </a:r>
            <a:r>
              <a:rPr lang="fi-FI" sz="2000" baseline="0" dirty="0" err="1" smtClean="0"/>
              <a:t>vs</a:t>
            </a:r>
            <a:r>
              <a:rPr lang="fi-FI" sz="2000" baseline="0" dirty="0" smtClean="0"/>
              <a:t> </a:t>
            </a:r>
            <a:r>
              <a:rPr lang="fi-FI" sz="2000" baseline="0" dirty="0" err="1" smtClean="0"/>
              <a:t>not</a:t>
            </a:r>
            <a:r>
              <a:rPr lang="fi-FI" sz="2000" baseline="0" dirty="0" smtClean="0"/>
              <a:t> </a:t>
            </a:r>
            <a:r>
              <a:rPr lang="fi-FI" sz="2000" baseline="0" dirty="0" err="1" smtClean="0"/>
              <a:t>broadband</a:t>
            </a:r>
            <a:r>
              <a:rPr lang="fi-FI" sz="2000" baseline="0" dirty="0" smtClean="0"/>
              <a:t>)</a:t>
            </a:r>
          </a:p>
          <a:p>
            <a:r>
              <a:rPr lang="fi-FI" sz="2000" baseline="0" dirty="0" smtClean="0"/>
              <a:t>	</a:t>
            </a:r>
            <a:r>
              <a:rPr lang="fi-FI" sz="2000" baseline="0" dirty="0" err="1" smtClean="0"/>
              <a:t>Based</a:t>
            </a:r>
            <a:r>
              <a:rPr lang="fi-FI" sz="2000" baseline="0" dirty="0" smtClean="0"/>
              <a:t> on </a:t>
            </a:r>
            <a:r>
              <a:rPr lang="fi-FI" sz="2000" baseline="0" dirty="0" err="1" smtClean="0"/>
              <a:t>service</a:t>
            </a:r>
            <a:r>
              <a:rPr lang="fi-FI" sz="2000" baseline="0" dirty="0" smtClean="0"/>
              <a:t> (broadcast </a:t>
            </a:r>
            <a:r>
              <a:rPr lang="fi-FI" sz="2000" baseline="0" dirty="0" err="1" smtClean="0"/>
              <a:t>vs</a:t>
            </a:r>
            <a:r>
              <a:rPr lang="fi-FI" sz="2000" baseline="0" dirty="0" smtClean="0"/>
              <a:t> </a:t>
            </a:r>
            <a:r>
              <a:rPr lang="fi-FI" sz="2000" baseline="0" dirty="0" err="1" smtClean="0"/>
              <a:t>two</a:t>
            </a:r>
            <a:r>
              <a:rPr lang="fi-FI" sz="2000" baseline="0" dirty="0" smtClean="0"/>
              <a:t> </a:t>
            </a:r>
            <a:r>
              <a:rPr lang="fi-FI" sz="2000" baseline="0" dirty="0" err="1" smtClean="0"/>
              <a:t>way</a:t>
            </a:r>
            <a:r>
              <a:rPr lang="fi-FI" sz="2000" baseline="0" dirty="0" smtClean="0"/>
              <a:t> </a:t>
            </a:r>
            <a:r>
              <a:rPr lang="fi-FI" sz="2000" baseline="0" dirty="0" err="1" smtClean="0"/>
              <a:t>communication</a:t>
            </a:r>
            <a:r>
              <a:rPr lang="fi-FI" sz="2000" baseline="0" dirty="0" smtClean="0"/>
              <a:t>)</a:t>
            </a:r>
          </a:p>
          <a:p>
            <a:r>
              <a:rPr lang="fi-FI" sz="2000" baseline="0" dirty="0" smtClean="0"/>
              <a:t>	</a:t>
            </a:r>
            <a:r>
              <a:rPr lang="fi-FI" sz="2000" baseline="0" dirty="0" err="1" smtClean="0"/>
              <a:t>Based</a:t>
            </a:r>
            <a:r>
              <a:rPr lang="fi-FI" sz="2000" baseline="0" dirty="0" smtClean="0"/>
              <a:t> on </a:t>
            </a:r>
            <a:r>
              <a:rPr lang="fi-FI" sz="2000" baseline="0" dirty="0" err="1" smtClean="0"/>
              <a:t>swiching</a:t>
            </a:r>
            <a:r>
              <a:rPr lang="fi-FI" sz="2000" baseline="0" dirty="0" smtClean="0"/>
              <a:t> </a:t>
            </a:r>
            <a:r>
              <a:rPr lang="fi-FI" sz="2000" baseline="0" dirty="0" err="1" smtClean="0"/>
              <a:t>technology</a:t>
            </a:r>
            <a:r>
              <a:rPr lang="fi-FI" sz="2000" baseline="0" dirty="0" smtClean="0"/>
              <a:t> (</a:t>
            </a:r>
            <a:r>
              <a:rPr lang="fi-FI" sz="2000" baseline="0" dirty="0" err="1" smtClean="0"/>
              <a:t>circuit</a:t>
            </a:r>
            <a:r>
              <a:rPr lang="fi-FI" sz="2000" baseline="0" dirty="0" smtClean="0"/>
              <a:t> </a:t>
            </a:r>
            <a:r>
              <a:rPr lang="fi-FI" sz="2000" baseline="0" dirty="0" err="1" smtClean="0"/>
              <a:t>swiched</a:t>
            </a:r>
            <a:r>
              <a:rPr lang="fi-FI" sz="2000" baseline="0" dirty="0" smtClean="0"/>
              <a:t> </a:t>
            </a:r>
            <a:r>
              <a:rPr lang="fi-FI" sz="2000" baseline="0" dirty="0" err="1" smtClean="0"/>
              <a:t>vs</a:t>
            </a:r>
            <a:r>
              <a:rPr lang="fi-FI" sz="2000" baseline="0" dirty="0" smtClean="0"/>
              <a:t> </a:t>
            </a:r>
            <a:r>
              <a:rPr lang="fi-FI" sz="2000" baseline="0" dirty="0" err="1" smtClean="0"/>
              <a:t>packet</a:t>
            </a:r>
            <a:r>
              <a:rPr lang="fi-FI" sz="2000" baseline="0" dirty="0" smtClean="0"/>
              <a:t> </a:t>
            </a:r>
            <a:r>
              <a:rPr lang="fi-FI" sz="2000" baseline="0" dirty="0" err="1" smtClean="0"/>
              <a:t>switched</a:t>
            </a:r>
            <a:r>
              <a:rPr lang="fi-FI" sz="2000" baseline="0" dirty="0" smtClean="0"/>
              <a:t>)</a:t>
            </a:r>
          </a:p>
          <a:p>
            <a:r>
              <a:rPr lang="fi-FI" sz="2000" baseline="0" dirty="0" smtClean="0"/>
              <a:t>	</a:t>
            </a:r>
            <a:r>
              <a:rPr lang="fi-FI" sz="2000" baseline="0" dirty="0" err="1" smtClean="0"/>
              <a:t>Based</a:t>
            </a:r>
            <a:r>
              <a:rPr lang="fi-FI" sz="2000" baseline="0" dirty="0" smtClean="0"/>
              <a:t> on </a:t>
            </a:r>
            <a:r>
              <a:rPr lang="fi-FI" sz="2000" baseline="0" dirty="0" err="1" smtClean="0"/>
              <a:t>frequency</a:t>
            </a:r>
            <a:r>
              <a:rPr lang="fi-FI" sz="2000" baseline="0" dirty="0" smtClean="0"/>
              <a:t> </a:t>
            </a:r>
            <a:r>
              <a:rPr lang="fi-FI" sz="2000" baseline="0" dirty="0" err="1" smtClean="0"/>
              <a:t>band</a:t>
            </a:r>
            <a:r>
              <a:rPr lang="fi-FI" sz="2000" baseline="0" dirty="0" smtClean="0"/>
              <a:t> </a:t>
            </a:r>
            <a:r>
              <a:rPr lang="fi-FI" sz="2000" baseline="0" dirty="0" err="1" smtClean="0"/>
              <a:t>type</a:t>
            </a:r>
            <a:r>
              <a:rPr lang="fi-FI" sz="2000" baseline="0" dirty="0" smtClean="0"/>
              <a:t> (</a:t>
            </a:r>
            <a:r>
              <a:rPr lang="fi-FI" sz="2000" baseline="0" dirty="0" err="1" smtClean="0"/>
              <a:t>licensed</a:t>
            </a:r>
            <a:r>
              <a:rPr lang="fi-FI" sz="2000" baseline="0" dirty="0" smtClean="0"/>
              <a:t> </a:t>
            </a:r>
            <a:r>
              <a:rPr lang="fi-FI" sz="2000" baseline="0" dirty="0" err="1" smtClean="0"/>
              <a:t>vs</a:t>
            </a:r>
            <a:r>
              <a:rPr lang="fi-FI" sz="2000" baseline="0" dirty="0" smtClean="0"/>
              <a:t> </a:t>
            </a:r>
            <a:r>
              <a:rPr lang="fi-FI" sz="2000" baseline="0" dirty="0" err="1" smtClean="0"/>
              <a:t>unlicensed</a:t>
            </a:r>
            <a:r>
              <a:rPr lang="fi-FI" sz="2000" baseline="0" dirty="0" smtClean="0"/>
              <a:t> </a:t>
            </a:r>
            <a:r>
              <a:rPr lang="fi-FI" sz="2000" baseline="0" dirty="0" err="1" smtClean="0"/>
              <a:t>band</a:t>
            </a:r>
            <a:r>
              <a:rPr lang="fi-FI" sz="2000" baseline="0" dirty="0" smtClean="0"/>
              <a:t>)</a:t>
            </a:r>
            <a:endParaRPr lang="fi-FI" sz="2000" dirty="0" smtClean="0"/>
          </a:p>
          <a:p>
            <a:endParaRPr lang="fi-FI" sz="2000" dirty="0" smtClean="0"/>
          </a:p>
          <a:p>
            <a:endParaRPr lang="fi-FI" sz="2000" dirty="0" smtClean="0"/>
          </a:p>
          <a:p>
            <a:r>
              <a:rPr lang="fi-FI" sz="2000" dirty="0" smtClean="0"/>
              <a:t>Nick </a:t>
            </a:r>
            <a:r>
              <a:rPr lang="fi-FI" sz="2000" dirty="0" err="1" smtClean="0"/>
              <a:t>Hunn</a:t>
            </a:r>
            <a:r>
              <a:rPr lang="fi-FI" sz="2000" dirty="0" smtClean="0"/>
              <a:t>:”</a:t>
            </a:r>
            <a:r>
              <a:rPr lang="fi-FI" sz="2000" dirty="0" err="1" smtClean="0"/>
              <a:t>All</a:t>
            </a:r>
            <a:r>
              <a:rPr lang="fi-FI" sz="2000" dirty="0" smtClean="0"/>
              <a:t> </a:t>
            </a:r>
            <a:r>
              <a:rPr lang="fi-FI" sz="2000" dirty="0" err="1" smtClean="0"/>
              <a:t>wireless</a:t>
            </a:r>
            <a:r>
              <a:rPr lang="fi-FI" sz="2000" dirty="0" smtClean="0"/>
              <a:t> </a:t>
            </a:r>
            <a:r>
              <a:rPr lang="fi-FI" sz="2000" dirty="0" err="1" smtClean="0"/>
              <a:t>standards</a:t>
            </a:r>
            <a:r>
              <a:rPr lang="fi-FI" sz="2000" dirty="0" smtClean="0"/>
              <a:t> </a:t>
            </a:r>
            <a:r>
              <a:rPr lang="fi-FI" sz="2000" dirty="0" err="1" smtClean="0"/>
              <a:t>lie</a:t>
            </a:r>
            <a:r>
              <a:rPr lang="fi-FI" sz="2000" dirty="0" smtClean="0"/>
              <a:t>…” </a:t>
            </a:r>
            <a:r>
              <a:rPr lang="fi-FI" sz="2000" dirty="0" err="1" smtClean="0"/>
              <a:t>This</a:t>
            </a:r>
            <a:r>
              <a:rPr lang="fi-FI" sz="2000" dirty="0" smtClean="0"/>
              <a:t> is </a:t>
            </a:r>
            <a:r>
              <a:rPr lang="fi-FI" sz="2000" dirty="0" err="1" smtClean="0"/>
              <a:t>because</a:t>
            </a:r>
            <a:r>
              <a:rPr lang="fi-FI" sz="2000" dirty="0" smtClean="0"/>
              <a:t> </a:t>
            </a:r>
            <a:r>
              <a:rPr lang="fi-FI" sz="2000" dirty="0" err="1" smtClean="0"/>
              <a:t>they</a:t>
            </a:r>
            <a:r>
              <a:rPr lang="fi-FI" sz="2000" baseline="0" dirty="0" smtClean="0"/>
              <a:t> </a:t>
            </a:r>
            <a:r>
              <a:rPr lang="fi-FI" sz="2000" baseline="0" dirty="0" err="1" smtClean="0"/>
              <a:t>quote</a:t>
            </a:r>
            <a:r>
              <a:rPr lang="fi-FI" sz="2000" baseline="0" dirty="0" smtClean="0"/>
              <a:t> </a:t>
            </a:r>
            <a:r>
              <a:rPr lang="fi-FI" sz="2000" baseline="0" dirty="0" err="1" smtClean="0"/>
              <a:t>maximum</a:t>
            </a:r>
            <a:r>
              <a:rPr lang="fi-FI" sz="2000" baseline="0" dirty="0" smtClean="0"/>
              <a:t> </a:t>
            </a:r>
            <a:r>
              <a:rPr lang="fi-FI" sz="2000" baseline="0" dirty="0" err="1" smtClean="0"/>
              <a:t>bit</a:t>
            </a:r>
            <a:r>
              <a:rPr lang="fi-FI" sz="2000" baseline="0" dirty="0" smtClean="0"/>
              <a:t> </a:t>
            </a:r>
            <a:r>
              <a:rPr lang="fi-FI" sz="2000" baseline="0" dirty="0" err="1" smtClean="0"/>
              <a:t>rate</a:t>
            </a:r>
            <a:r>
              <a:rPr lang="fi-FI" sz="2000" baseline="0" dirty="0" smtClean="0"/>
              <a:t>, </a:t>
            </a:r>
            <a:r>
              <a:rPr lang="fi-FI" sz="2000" baseline="0" dirty="0" err="1" smtClean="0"/>
              <a:t>maximum</a:t>
            </a:r>
            <a:r>
              <a:rPr lang="fi-FI" sz="2000" baseline="0" dirty="0" smtClean="0"/>
              <a:t> </a:t>
            </a:r>
            <a:r>
              <a:rPr lang="fi-FI" sz="2000" baseline="0" dirty="0" err="1" smtClean="0"/>
              <a:t>range</a:t>
            </a:r>
            <a:r>
              <a:rPr lang="fi-FI" sz="2000" baseline="0" dirty="0" smtClean="0"/>
              <a:t> and </a:t>
            </a:r>
            <a:r>
              <a:rPr lang="fi-FI" sz="2000" baseline="0" dirty="0" err="1" smtClean="0"/>
              <a:t>minimal</a:t>
            </a:r>
            <a:r>
              <a:rPr lang="fi-FI" sz="2000" baseline="0" dirty="0" smtClean="0"/>
              <a:t> </a:t>
            </a:r>
            <a:r>
              <a:rPr lang="fi-FI" sz="2000" baseline="0" dirty="0" err="1" smtClean="0"/>
              <a:t>power</a:t>
            </a:r>
            <a:r>
              <a:rPr lang="fi-FI" sz="2000" baseline="0" dirty="0" smtClean="0"/>
              <a:t> </a:t>
            </a:r>
            <a:r>
              <a:rPr lang="fi-FI" sz="2000" baseline="0" dirty="0" err="1" smtClean="0"/>
              <a:t>consumption</a:t>
            </a:r>
            <a:r>
              <a:rPr lang="fi-FI" sz="2000" baseline="0" dirty="0" smtClean="0"/>
              <a:t> </a:t>
            </a:r>
            <a:r>
              <a:rPr lang="fi-FI" sz="2000" baseline="0" dirty="0" err="1" smtClean="0"/>
              <a:t>figures</a:t>
            </a:r>
            <a:r>
              <a:rPr lang="fi-FI" sz="2000" baseline="0" dirty="0" smtClean="0"/>
              <a:t>, </a:t>
            </a:r>
            <a:r>
              <a:rPr lang="fi-FI" sz="2000" baseline="0" dirty="0" err="1" smtClean="0"/>
              <a:t>but</a:t>
            </a:r>
            <a:r>
              <a:rPr lang="fi-FI" sz="2000" baseline="0" dirty="0" smtClean="0"/>
              <a:t> </a:t>
            </a:r>
            <a:r>
              <a:rPr lang="fi-FI" sz="2000" baseline="0" dirty="0" err="1" smtClean="0"/>
              <a:t>they</a:t>
            </a:r>
            <a:r>
              <a:rPr lang="fi-FI" sz="2000" baseline="0" dirty="0" smtClean="0"/>
              <a:t> </a:t>
            </a:r>
            <a:r>
              <a:rPr lang="fi-FI" sz="2000" baseline="0" dirty="0" err="1" smtClean="0"/>
              <a:t>don’t</a:t>
            </a:r>
            <a:r>
              <a:rPr lang="fi-FI" sz="2000" baseline="0" dirty="0" smtClean="0"/>
              <a:t> </a:t>
            </a:r>
            <a:r>
              <a:rPr lang="fi-FI" sz="2000" baseline="0" dirty="0" err="1" smtClean="0"/>
              <a:t>say</a:t>
            </a:r>
            <a:r>
              <a:rPr lang="fi-FI" sz="2000" baseline="0" dirty="0" smtClean="0"/>
              <a:t> </a:t>
            </a:r>
            <a:r>
              <a:rPr lang="fi-FI" sz="2000" baseline="0" dirty="0" err="1" smtClean="0"/>
              <a:t>those</a:t>
            </a:r>
            <a:r>
              <a:rPr lang="fi-FI" sz="2000" baseline="0" dirty="0" smtClean="0"/>
              <a:t> </a:t>
            </a:r>
            <a:r>
              <a:rPr lang="fi-FI" sz="2000" baseline="0" dirty="0" err="1" smtClean="0"/>
              <a:t>do</a:t>
            </a:r>
            <a:r>
              <a:rPr lang="fi-FI" sz="2000" baseline="0" dirty="0" smtClean="0"/>
              <a:t> </a:t>
            </a:r>
            <a:r>
              <a:rPr lang="fi-FI" sz="2000" baseline="0" dirty="0" err="1" smtClean="0"/>
              <a:t>not</a:t>
            </a:r>
            <a:r>
              <a:rPr lang="fi-FI" sz="2000" baseline="0" dirty="0" smtClean="0"/>
              <a:t> </a:t>
            </a:r>
            <a:r>
              <a:rPr lang="fi-FI" sz="2000" baseline="0" dirty="0" err="1" smtClean="0"/>
              <a:t>apply</a:t>
            </a:r>
            <a:r>
              <a:rPr lang="fi-FI" sz="2000" baseline="0" dirty="0" smtClean="0"/>
              <a:t> at </a:t>
            </a:r>
            <a:r>
              <a:rPr lang="fi-FI" sz="2000" baseline="0" dirty="0" err="1" smtClean="0"/>
              <a:t>the</a:t>
            </a:r>
            <a:r>
              <a:rPr lang="fi-FI" sz="2000" baseline="0" dirty="0" smtClean="0"/>
              <a:t> </a:t>
            </a:r>
            <a:r>
              <a:rPr lang="fi-FI" sz="2000" baseline="0" dirty="0" err="1" smtClean="0"/>
              <a:t>same</a:t>
            </a:r>
            <a:r>
              <a:rPr lang="fi-FI" sz="2000" baseline="0" dirty="0" smtClean="0"/>
              <a:t> </a:t>
            </a:r>
            <a:r>
              <a:rPr lang="fi-FI" sz="2000" baseline="0" dirty="0" err="1" smtClean="0"/>
              <a:t>time</a:t>
            </a:r>
            <a:r>
              <a:rPr lang="fi-FI" sz="2000" baseline="0" dirty="0" smtClean="0"/>
              <a:t>.</a:t>
            </a:r>
          </a:p>
          <a:p>
            <a:endParaRPr lang="fi-FI" sz="2000" baseline="0" dirty="0" smtClean="0"/>
          </a:p>
          <a:p>
            <a:r>
              <a:rPr lang="fi-FI" sz="2000" baseline="0" dirty="0" smtClean="0"/>
              <a:t>If </a:t>
            </a:r>
            <a:r>
              <a:rPr lang="fi-FI" sz="2000" baseline="0" dirty="0" err="1" smtClean="0"/>
              <a:t>we</a:t>
            </a:r>
            <a:r>
              <a:rPr lang="fi-FI" sz="2000" baseline="0" dirty="0" smtClean="0"/>
              <a:t> </a:t>
            </a:r>
            <a:r>
              <a:rPr lang="fi-FI" sz="2000" baseline="0" dirty="0" err="1" smtClean="0"/>
              <a:t>take</a:t>
            </a:r>
            <a:r>
              <a:rPr lang="fi-FI" sz="2000" baseline="0" dirty="0" smtClean="0"/>
              <a:t> </a:t>
            </a:r>
            <a:r>
              <a:rPr lang="fi-FI" sz="2000" baseline="0" dirty="0" err="1" smtClean="0"/>
              <a:t>bit</a:t>
            </a:r>
            <a:r>
              <a:rPr lang="fi-FI" sz="2000" baseline="0" dirty="0" smtClean="0"/>
              <a:t> </a:t>
            </a:r>
            <a:r>
              <a:rPr lang="fi-FI" sz="2000" baseline="0" dirty="0" err="1" smtClean="0"/>
              <a:t>rate</a:t>
            </a:r>
            <a:r>
              <a:rPr lang="fi-FI" sz="2000" baseline="0" dirty="0" smtClean="0"/>
              <a:t> it is </a:t>
            </a:r>
            <a:r>
              <a:rPr lang="fi-FI" sz="2000" baseline="0" dirty="0" err="1" smtClean="0"/>
              <a:t>affected</a:t>
            </a:r>
            <a:r>
              <a:rPr lang="fi-FI" sz="2000" baseline="0" dirty="0" smtClean="0"/>
              <a:t> </a:t>
            </a:r>
            <a:r>
              <a:rPr lang="fi-FI" sz="2000" baseline="0" dirty="0" err="1" smtClean="0"/>
              <a:t>by</a:t>
            </a:r>
            <a:r>
              <a:rPr lang="fi-FI" sz="2000" baseline="0" dirty="0" smtClean="0"/>
              <a:t>:</a:t>
            </a:r>
          </a:p>
          <a:p>
            <a:pPr marL="171450" indent="-171450">
              <a:buFontTx/>
              <a:buChar char="-"/>
            </a:pPr>
            <a:r>
              <a:rPr lang="fi-FI" sz="2000" baseline="0" dirty="0" err="1" smtClean="0"/>
              <a:t>Frequency</a:t>
            </a:r>
            <a:r>
              <a:rPr lang="fi-FI" sz="2000" baseline="0" dirty="0" smtClean="0"/>
              <a:t> </a:t>
            </a:r>
            <a:r>
              <a:rPr lang="fi-FI" sz="2000" baseline="0" dirty="0" err="1" smtClean="0"/>
              <a:t>band</a:t>
            </a:r>
            <a:endParaRPr lang="fi-FI" sz="2000" baseline="0" dirty="0" smtClean="0"/>
          </a:p>
          <a:p>
            <a:pPr marL="171450" indent="-171450">
              <a:buFontTx/>
              <a:buChar char="-"/>
            </a:pPr>
            <a:r>
              <a:rPr lang="fi-FI" sz="2000" baseline="0" dirty="0" err="1" smtClean="0"/>
              <a:t>Bandwidth</a:t>
            </a:r>
            <a:endParaRPr lang="fi-FI" sz="2000" baseline="0" dirty="0" smtClean="0"/>
          </a:p>
          <a:p>
            <a:pPr marL="171450" indent="-171450">
              <a:buFontTx/>
              <a:buChar char="-"/>
            </a:pPr>
            <a:r>
              <a:rPr lang="fi-FI" sz="2000" baseline="0" dirty="0" err="1" smtClean="0"/>
              <a:t>Allowed</a:t>
            </a:r>
            <a:r>
              <a:rPr lang="fi-FI" sz="2000" baseline="0" dirty="0" smtClean="0"/>
              <a:t> </a:t>
            </a:r>
            <a:r>
              <a:rPr lang="fi-FI" sz="2000" baseline="0" dirty="0" err="1" smtClean="0"/>
              <a:t>transmit</a:t>
            </a:r>
            <a:r>
              <a:rPr lang="fi-FI" sz="2000" baseline="0" dirty="0" smtClean="0"/>
              <a:t> </a:t>
            </a:r>
            <a:r>
              <a:rPr lang="fi-FI" sz="2000" baseline="0" dirty="0" err="1" smtClean="0"/>
              <a:t>power</a:t>
            </a:r>
            <a:r>
              <a:rPr lang="fi-FI" sz="2000" baseline="0" dirty="0" smtClean="0"/>
              <a:t> (and </a:t>
            </a:r>
            <a:r>
              <a:rPr lang="fi-FI" sz="2000" baseline="0" dirty="0" err="1" smtClean="0"/>
              <a:t>thus</a:t>
            </a:r>
            <a:r>
              <a:rPr lang="fi-FI" sz="2000" baseline="0" dirty="0" smtClean="0"/>
              <a:t> </a:t>
            </a:r>
            <a:r>
              <a:rPr lang="fi-FI" sz="2000" baseline="0" dirty="0" err="1" smtClean="0"/>
              <a:t>power</a:t>
            </a:r>
            <a:r>
              <a:rPr lang="fi-FI" sz="2000" baseline="0" dirty="0" smtClean="0"/>
              <a:t> </a:t>
            </a:r>
            <a:r>
              <a:rPr lang="fi-FI" sz="2000" baseline="0" dirty="0" err="1" smtClean="0"/>
              <a:t>consumption</a:t>
            </a:r>
            <a:r>
              <a:rPr lang="fi-FI" sz="2000" baseline="0" dirty="0" smtClean="0"/>
              <a:t>)</a:t>
            </a:r>
          </a:p>
          <a:p>
            <a:pPr marL="171450" indent="-171450">
              <a:buFontTx/>
              <a:buChar char="-"/>
            </a:pPr>
            <a:r>
              <a:rPr lang="fi-FI" sz="2000" baseline="0" dirty="0" err="1" smtClean="0"/>
              <a:t>Range</a:t>
            </a:r>
            <a:r>
              <a:rPr lang="fi-FI" sz="2000" baseline="0" dirty="0" smtClean="0"/>
              <a:t> (</a:t>
            </a:r>
            <a:r>
              <a:rPr lang="fi-FI" sz="2000" baseline="0" dirty="0" err="1" smtClean="0"/>
              <a:t>the</a:t>
            </a:r>
            <a:r>
              <a:rPr lang="fi-FI" sz="2000" baseline="0" dirty="0" smtClean="0"/>
              <a:t> </a:t>
            </a:r>
            <a:r>
              <a:rPr lang="fi-FI" sz="2000" baseline="0" dirty="0" err="1" smtClean="0"/>
              <a:t>smaller</a:t>
            </a:r>
            <a:r>
              <a:rPr lang="fi-FI" sz="2000" baseline="0" dirty="0" smtClean="0"/>
              <a:t> </a:t>
            </a:r>
            <a:r>
              <a:rPr lang="fi-FI" sz="2000" baseline="0" dirty="0" err="1" smtClean="0"/>
              <a:t>range</a:t>
            </a:r>
            <a:r>
              <a:rPr lang="fi-FI" sz="2000" baseline="0" dirty="0" smtClean="0"/>
              <a:t> </a:t>
            </a:r>
            <a:r>
              <a:rPr lang="fi-FI" sz="2000" baseline="0" dirty="0" err="1" smtClean="0"/>
              <a:t>the</a:t>
            </a:r>
            <a:r>
              <a:rPr lang="fi-FI" sz="2000" baseline="0" dirty="0" smtClean="0"/>
              <a:t> </a:t>
            </a:r>
            <a:r>
              <a:rPr lang="fi-FI" sz="2000" baseline="0" dirty="0" err="1" smtClean="0"/>
              <a:t>better</a:t>
            </a:r>
            <a:r>
              <a:rPr lang="fi-FI" sz="2000" baseline="0" dirty="0" smtClean="0"/>
              <a:t> </a:t>
            </a:r>
            <a:r>
              <a:rPr lang="fi-FI" sz="2000" baseline="0" dirty="0" err="1" smtClean="0"/>
              <a:t>signal</a:t>
            </a:r>
            <a:r>
              <a:rPr lang="fi-FI" sz="2000" baseline="0" dirty="0" smtClean="0"/>
              <a:t> to </a:t>
            </a:r>
            <a:r>
              <a:rPr lang="fi-FI" sz="2000" baseline="0" dirty="0" err="1" smtClean="0"/>
              <a:t>noise</a:t>
            </a:r>
            <a:r>
              <a:rPr lang="fi-FI" sz="2000" baseline="0" dirty="0" smtClean="0"/>
              <a:t> </a:t>
            </a:r>
            <a:r>
              <a:rPr lang="fi-FI" sz="2000" baseline="0" dirty="0" err="1" smtClean="0"/>
              <a:t>ratio</a:t>
            </a:r>
            <a:r>
              <a:rPr lang="fi-FI" sz="2000" baseline="0" dirty="0" smtClean="0"/>
              <a:t> </a:t>
            </a:r>
            <a:r>
              <a:rPr lang="fi-FI" sz="2000" baseline="0" dirty="0" err="1" smtClean="0"/>
              <a:t>can</a:t>
            </a:r>
            <a:r>
              <a:rPr lang="fi-FI" sz="2000" baseline="0" dirty="0" smtClean="0"/>
              <a:t> </a:t>
            </a:r>
            <a:r>
              <a:rPr lang="fi-FI" sz="2000" baseline="0" dirty="0" err="1" smtClean="0"/>
              <a:t>be</a:t>
            </a:r>
            <a:r>
              <a:rPr lang="fi-FI" sz="2000" baseline="0" dirty="0" smtClean="0"/>
              <a:t> </a:t>
            </a:r>
            <a:r>
              <a:rPr lang="fi-FI" sz="2000" baseline="0" dirty="0" err="1" smtClean="0"/>
              <a:t>achieved</a:t>
            </a:r>
            <a:r>
              <a:rPr lang="fi-FI" sz="2000" baseline="0" dirty="0" smtClean="0"/>
              <a:t> at </a:t>
            </a:r>
            <a:r>
              <a:rPr lang="fi-FI" sz="2000" baseline="0" dirty="0" err="1" smtClean="0"/>
              <a:t>the</a:t>
            </a:r>
            <a:r>
              <a:rPr lang="fi-FI" sz="2000" baseline="0" dirty="0" smtClean="0"/>
              <a:t> </a:t>
            </a:r>
            <a:r>
              <a:rPr lang="fi-FI" sz="2000" baseline="0" dirty="0" err="1" smtClean="0"/>
              <a:t>receiver</a:t>
            </a:r>
            <a:r>
              <a:rPr lang="fi-FI" sz="2000" baseline="0" dirty="0" smtClean="0"/>
              <a:t>. </a:t>
            </a:r>
            <a:r>
              <a:rPr lang="fi-FI" sz="2000" baseline="0" dirty="0" err="1" smtClean="0"/>
              <a:t>Thus</a:t>
            </a:r>
            <a:r>
              <a:rPr lang="fi-FI" sz="2000" baseline="0" dirty="0" smtClean="0"/>
              <a:t> </a:t>
            </a:r>
            <a:r>
              <a:rPr lang="fi-FI" sz="2000" baseline="0" dirty="0" err="1" smtClean="0"/>
              <a:t>higher</a:t>
            </a:r>
            <a:r>
              <a:rPr lang="fi-FI" sz="2000" baseline="0" dirty="0" smtClean="0"/>
              <a:t> </a:t>
            </a:r>
            <a:r>
              <a:rPr lang="fi-FI" sz="2000" baseline="0" dirty="0" err="1" smtClean="0"/>
              <a:t>modulation</a:t>
            </a:r>
            <a:r>
              <a:rPr lang="fi-FI" sz="2000" baseline="0" dirty="0" smtClean="0"/>
              <a:t> </a:t>
            </a:r>
            <a:r>
              <a:rPr lang="fi-FI" sz="2000" baseline="0" dirty="0" err="1" smtClean="0"/>
              <a:t>methods</a:t>
            </a:r>
            <a:r>
              <a:rPr lang="fi-FI" sz="2000" baseline="0" dirty="0" smtClean="0"/>
              <a:t> and </a:t>
            </a:r>
            <a:r>
              <a:rPr lang="fi-FI" sz="2000" baseline="0" dirty="0" err="1" smtClean="0"/>
              <a:t>less</a:t>
            </a:r>
            <a:r>
              <a:rPr lang="fi-FI" sz="2000" baseline="0" dirty="0" smtClean="0"/>
              <a:t> </a:t>
            </a:r>
            <a:r>
              <a:rPr lang="fi-FI" sz="2000" baseline="0" dirty="0" err="1" smtClean="0"/>
              <a:t>error</a:t>
            </a:r>
            <a:r>
              <a:rPr lang="fi-FI" sz="2000" baseline="0" dirty="0" smtClean="0"/>
              <a:t> </a:t>
            </a:r>
            <a:r>
              <a:rPr lang="fi-FI" sz="2000" baseline="0" dirty="0" err="1" smtClean="0"/>
              <a:t>control</a:t>
            </a:r>
            <a:r>
              <a:rPr lang="fi-FI" sz="2000" baseline="0" dirty="0" smtClean="0"/>
              <a:t> </a:t>
            </a:r>
            <a:r>
              <a:rPr lang="fi-FI" sz="2000" baseline="0" dirty="0" err="1" smtClean="0"/>
              <a:t>can</a:t>
            </a:r>
            <a:r>
              <a:rPr lang="fi-FI" sz="2000" baseline="0" dirty="0" smtClean="0"/>
              <a:t> </a:t>
            </a:r>
            <a:r>
              <a:rPr lang="fi-FI" sz="2000" baseline="0" dirty="0" err="1" smtClean="0"/>
              <a:t>be</a:t>
            </a:r>
            <a:r>
              <a:rPr lang="fi-FI" sz="2000" baseline="0" dirty="0" smtClean="0"/>
              <a:t> </a:t>
            </a:r>
            <a:r>
              <a:rPr lang="fi-FI" sz="2000" baseline="0" dirty="0" err="1" smtClean="0"/>
              <a:t>applied</a:t>
            </a:r>
            <a:r>
              <a:rPr lang="fi-FI" sz="2000" baseline="0" dirty="0" smtClean="0"/>
              <a:t>)</a:t>
            </a:r>
          </a:p>
          <a:p>
            <a:pPr marL="171450" indent="-171450">
              <a:buFontTx/>
              <a:buChar char="-"/>
            </a:pPr>
            <a:r>
              <a:rPr lang="fi-FI" sz="2000" baseline="0" dirty="0" err="1" smtClean="0"/>
              <a:t>Complexity</a:t>
            </a:r>
            <a:r>
              <a:rPr lang="fi-FI" sz="2000" baseline="0" dirty="0" smtClean="0"/>
              <a:t> (MIMO and </a:t>
            </a:r>
            <a:r>
              <a:rPr lang="fi-FI" sz="2000" baseline="0" dirty="0" err="1" smtClean="0"/>
              <a:t>complex</a:t>
            </a:r>
            <a:r>
              <a:rPr lang="fi-FI" sz="2000" baseline="0" dirty="0" smtClean="0"/>
              <a:t> MAC </a:t>
            </a:r>
            <a:r>
              <a:rPr lang="fi-FI" sz="2000" baseline="0" dirty="0" err="1" smtClean="0"/>
              <a:t>protocols</a:t>
            </a:r>
            <a:r>
              <a:rPr lang="fi-FI" sz="2000" baseline="0" dirty="0" smtClean="0"/>
              <a:t> </a:t>
            </a:r>
            <a:r>
              <a:rPr lang="fi-FI" sz="2000" baseline="0" dirty="0" err="1" smtClean="0"/>
              <a:t>provide</a:t>
            </a:r>
            <a:r>
              <a:rPr lang="fi-FI" sz="2000" baseline="0" dirty="0" smtClean="0"/>
              <a:t> </a:t>
            </a:r>
            <a:r>
              <a:rPr lang="fi-FI" sz="2000" baseline="0" dirty="0" err="1" smtClean="0"/>
              <a:t>better</a:t>
            </a:r>
            <a:r>
              <a:rPr lang="fi-FI" sz="2000" baseline="0" dirty="0" smtClean="0"/>
              <a:t> </a:t>
            </a:r>
            <a:r>
              <a:rPr lang="fi-FI" sz="2000" baseline="0" dirty="0" err="1" smtClean="0"/>
              <a:t>spectrum</a:t>
            </a:r>
            <a:r>
              <a:rPr lang="fi-FI" sz="2000" baseline="0" dirty="0" smtClean="0"/>
              <a:t> </a:t>
            </a:r>
            <a:r>
              <a:rPr lang="fi-FI" sz="2000" baseline="0" dirty="0" err="1" smtClean="0"/>
              <a:t>efficiency</a:t>
            </a:r>
            <a:r>
              <a:rPr lang="fi-FI" sz="2000" baseline="0" dirty="0" smtClean="0"/>
              <a:t>).</a:t>
            </a:r>
          </a:p>
          <a:p>
            <a:pPr marL="171450" indent="-171450">
              <a:buFontTx/>
              <a:buChar char="-"/>
            </a:pPr>
            <a:endParaRPr lang="fi-FI" sz="2000" dirty="0" smtClean="0"/>
          </a:p>
          <a:p>
            <a:pPr marL="0" indent="0">
              <a:buFontTx/>
              <a:buNone/>
            </a:pPr>
            <a:r>
              <a:rPr lang="fi-FI" sz="2000" dirty="0" smtClean="0"/>
              <a:t>Key </a:t>
            </a:r>
            <a:r>
              <a:rPr lang="fi-FI" sz="2000" dirty="0" err="1" smtClean="0"/>
              <a:t>differentiating</a:t>
            </a:r>
            <a:r>
              <a:rPr lang="fi-FI" sz="2000" dirty="0" smtClean="0"/>
              <a:t> </a:t>
            </a:r>
            <a:r>
              <a:rPr lang="fi-FI" sz="2000" dirty="0" err="1" smtClean="0"/>
              <a:t>paramenters</a:t>
            </a:r>
            <a:r>
              <a:rPr lang="fi-FI" sz="2000" dirty="0" smtClean="0"/>
              <a:t>:</a:t>
            </a:r>
          </a:p>
          <a:p>
            <a:pPr marL="171450" indent="-171450">
              <a:buFontTx/>
              <a:buChar char="-"/>
            </a:pPr>
            <a:r>
              <a:rPr lang="fi-FI" sz="2000" baseline="0" dirty="0" smtClean="0"/>
              <a:t>Carrier </a:t>
            </a:r>
            <a:r>
              <a:rPr lang="fi-FI" sz="2000" baseline="0" dirty="0" err="1" smtClean="0"/>
              <a:t>frequency</a:t>
            </a:r>
            <a:r>
              <a:rPr lang="fi-FI" sz="2000" baseline="0" dirty="0" smtClean="0"/>
              <a:t> =&gt; </a:t>
            </a:r>
            <a:r>
              <a:rPr lang="fi-FI" sz="2000" baseline="0" dirty="0" err="1" smtClean="0"/>
              <a:t>the</a:t>
            </a:r>
            <a:r>
              <a:rPr lang="fi-FI" sz="2000" baseline="0" dirty="0" smtClean="0"/>
              <a:t> </a:t>
            </a:r>
            <a:r>
              <a:rPr lang="fi-FI" sz="2000" baseline="0" dirty="0" err="1" smtClean="0"/>
              <a:t>higher</a:t>
            </a:r>
            <a:r>
              <a:rPr lang="fi-FI" sz="2000" baseline="0" dirty="0" smtClean="0"/>
              <a:t> it is </a:t>
            </a:r>
            <a:r>
              <a:rPr lang="fi-FI" sz="2000" baseline="0" dirty="0" err="1" smtClean="0"/>
              <a:t>the</a:t>
            </a:r>
            <a:r>
              <a:rPr lang="fi-FI" sz="2000" baseline="0" dirty="0" smtClean="0"/>
              <a:t> </a:t>
            </a:r>
            <a:r>
              <a:rPr lang="fi-FI" sz="2000" baseline="0" dirty="0" err="1" smtClean="0"/>
              <a:t>greater</a:t>
            </a:r>
            <a:r>
              <a:rPr lang="fi-FI" sz="2000" baseline="0" dirty="0" smtClean="0"/>
              <a:t> is </a:t>
            </a:r>
            <a:r>
              <a:rPr lang="fi-FI" sz="2000" baseline="0" dirty="0" err="1" smtClean="0"/>
              <a:t>the</a:t>
            </a:r>
            <a:r>
              <a:rPr lang="fi-FI" sz="2000" baseline="0" dirty="0" smtClean="0"/>
              <a:t> </a:t>
            </a:r>
            <a:r>
              <a:rPr lang="fi-FI" sz="2000" baseline="0" dirty="0" err="1" smtClean="0"/>
              <a:t>attenuation</a:t>
            </a:r>
            <a:r>
              <a:rPr lang="fi-FI" sz="2000" baseline="0" dirty="0" smtClean="0"/>
              <a:t> at radio </a:t>
            </a:r>
            <a:r>
              <a:rPr lang="fi-FI" sz="2000" baseline="0" dirty="0" err="1" smtClean="0"/>
              <a:t>interface</a:t>
            </a:r>
            <a:endParaRPr lang="fi-FI" sz="2000" baseline="0" dirty="0" smtClean="0"/>
          </a:p>
          <a:p>
            <a:pPr marL="171450" indent="-171450">
              <a:buFontTx/>
              <a:buChar char="-"/>
            </a:pPr>
            <a:r>
              <a:rPr lang="fi-FI" sz="2000" baseline="0" dirty="0" err="1" smtClean="0"/>
              <a:t>Bandwidth</a:t>
            </a:r>
            <a:r>
              <a:rPr lang="fi-FI" sz="2000" baseline="0" dirty="0" smtClean="0"/>
              <a:t> =&gt; </a:t>
            </a:r>
            <a:r>
              <a:rPr lang="fi-FI" sz="2000" baseline="0" dirty="0" err="1" smtClean="0"/>
              <a:t>affects</a:t>
            </a:r>
            <a:r>
              <a:rPr lang="fi-FI" sz="2000" baseline="0" dirty="0" smtClean="0"/>
              <a:t> </a:t>
            </a:r>
            <a:r>
              <a:rPr lang="fi-FI" sz="2000" baseline="0" dirty="0" err="1" smtClean="0"/>
              <a:t>directly</a:t>
            </a:r>
            <a:r>
              <a:rPr lang="fi-FI" sz="2000" baseline="0" dirty="0" smtClean="0"/>
              <a:t> to </a:t>
            </a:r>
            <a:r>
              <a:rPr lang="fi-FI" sz="2000" baseline="0" dirty="0" err="1" smtClean="0"/>
              <a:t>achievable</a:t>
            </a:r>
            <a:r>
              <a:rPr lang="fi-FI" sz="2000" baseline="0" dirty="0" smtClean="0"/>
              <a:t> </a:t>
            </a:r>
            <a:r>
              <a:rPr lang="fi-FI" sz="2000" baseline="0" dirty="0" err="1" smtClean="0"/>
              <a:t>bitrate</a:t>
            </a:r>
            <a:r>
              <a:rPr lang="fi-FI" sz="2000" baseline="0" dirty="0" smtClean="0"/>
              <a:t> and </a:t>
            </a:r>
            <a:r>
              <a:rPr lang="fi-FI" sz="2000" baseline="0" dirty="0" err="1" smtClean="0"/>
              <a:t>the</a:t>
            </a:r>
            <a:r>
              <a:rPr lang="fi-FI" sz="2000" baseline="0" dirty="0" smtClean="0"/>
              <a:t> </a:t>
            </a:r>
            <a:r>
              <a:rPr lang="fi-FI" sz="2000" baseline="0" dirty="0" err="1" smtClean="0"/>
              <a:t>wider</a:t>
            </a:r>
            <a:r>
              <a:rPr lang="fi-FI" sz="2000" baseline="0" dirty="0" smtClean="0"/>
              <a:t> </a:t>
            </a:r>
            <a:r>
              <a:rPr lang="fi-FI" sz="2000" baseline="0" dirty="0" err="1" smtClean="0"/>
              <a:t>the</a:t>
            </a:r>
            <a:r>
              <a:rPr lang="fi-FI" sz="2000" baseline="0" dirty="0" smtClean="0"/>
              <a:t> </a:t>
            </a:r>
            <a:r>
              <a:rPr lang="fi-FI" sz="2000" baseline="0" dirty="0" err="1" smtClean="0"/>
              <a:t>band</a:t>
            </a:r>
            <a:r>
              <a:rPr lang="fi-FI" sz="2000" baseline="0" dirty="0" smtClean="0"/>
              <a:t> </a:t>
            </a:r>
            <a:r>
              <a:rPr lang="fi-FI" sz="2000" baseline="0" dirty="0" err="1" smtClean="0"/>
              <a:t>the</a:t>
            </a:r>
            <a:r>
              <a:rPr lang="fi-FI" sz="2000" baseline="0" dirty="0" smtClean="0"/>
              <a:t> </a:t>
            </a:r>
            <a:r>
              <a:rPr lang="fi-FI" sz="2000" baseline="0" dirty="0" err="1" smtClean="0"/>
              <a:t>more</a:t>
            </a:r>
            <a:r>
              <a:rPr lang="fi-FI" sz="2000" baseline="0" dirty="0" smtClean="0"/>
              <a:t> </a:t>
            </a:r>
            <a:r>
              <a:rPr lang="fi-FI" sz="2000" baseline="0" dirty="0" err="1" smtClean="0"/>
              <a:t>complex</a:t>
            </a:r>
            <a:r>
              <a:rPr lang="fi-FI" sz="2000" baseline="0" dirty="0" smtClean="0"/>
              <a:t> is </a:t>
            </a:r>
            <a:r>
              <a:rPr lang="fi-FI" sz="2000" baseline="0" dirty="0" err="1" smtClean="0"/>
              <a:t>it’s</a:t>
            </a:r>
            <a:r>
              <a:rPr lang="fi-FI" sz="2000" baseline="0" dirty="0" smtClean="0"/>
              <a:t> RF </a:t>
            </a:r>
            <a:r>
              <a:rPr lang="fi-FI" sz="2000" baseline="0" dirty="0" err="1" smtClean="0"/>
              <a:t>parts</a:t>
            </a:r>
            <a:r>
              <a:rPr lang="fi-FI" sz="2000" baseline="0" dirty="0" smtClean="0"/>
              <a:t>.</a:t>
            </a:r>
          </a:p>
          <a:p>
            <a:pPr marL="171450" indent="-171450">
              <a:buFontTx/>
              <a:buChar char="-"/>
            </a:pPr>
            <a:r>
              <a:rPr lang="fi-FI" sz="2000" baseline="0" dirty="0" err="1" smtClean="0"/>
              <a:t>Transmit</a:t>
            </a:r>
            <a:r>
              <a:rPr lang="fi-FI" sz="2000" baseline="0" dirty="0" smtClean="0"/>
              <a:t> </a:t>
            </a:r>
            <a:r>
              <a:rPr lang="fi-FI" sz="2000" baseline="0" dirty="0" err="1" smtClean="0"/>
              <a:t>power</a:t>
            </a:r>
            <a:r>
              <a:rPr lang="fi-FI" sz="2000" baseline="0" dirty="0" smtClean="0"/>
              <a:t> and </a:t>
            </a:r>
            <a:r>
              <a:rPr lang="fi-FI" sz="2000" baseline="0" dirty="0" err="1" smtClean="0"/>
              <a:t>receiver</a:t>
            </a:r>
            <a:r>
              <a:rPr lang="fi-FI" sz="2000" baseline="0" dirty="0" smtClean="0"/>
              <a:t> </a:t>
            </a:r>
            <a:r>
              <a:rPr lang="fi-FI" sz="2000" baseline="0" dirty="0" err="1" smtClean="0"/>
              <a:t>sensitivity</a:t>
            </a:r>
            <a:r>
              <a:rPr lang="fi-FI" sz="2000" baseline="0" dirty="0" smtClean="0"/>
              <a:t> </a:t>
            </a:r>
            <a:r>
              <a:rPr lang="fi-FI" sz="2000" baseline="0" dirty="0" err="1" smtClean="0"/>
              <a:t>together</a:t>
            </a:r>
            <a:r>
              <a:rPr lang="fi-FI" sz="2000" baseline="0" dirty="0" smtClean="0"/>
              <a:t> </a:t>
            </a:r>
            <a:r>
              <a:rPr lang="fi-FI" sz="2000" baseline="0" dirty="0" err="1" smtClean="0"/>
              <a:t>with</a:t>
            </a:r>
            <a:r>
              <a:rPr lang="fi-FI" sz="2000" baseline="0" dirty="0" smtClean="0"/>
              <a:t> </a:t>
            </a:r>
            <a:r>
              <a:rPr lang="fi-FI" sz="2000" baseline="0" dirty="0" err="1" smtClean="0"/>
              <a:t>antenna</a:t>
            </a:r>
            <a:r>
              <a:rPr lang="fi-FI" sz="2000" baseline="0" dirty="0" smtClean="0"/>
              <a:t> </a:t>
            </a:r>
            <a:r>
              <a:rPr lang="fi-FI" sz="2000" baseline="0" dirty="0" err="1" smtClean="0"/>
              <a:t>directivity</a:t>
            </a:r>
            <a:r>
              <a:rPr lang="fi-FI" sz="2000" baseline="0" dirty="0" smtClean="0"/>
              <a:t> </a:t>
            </a:r>
            <a:r>
              <a:rPr lang="fi-FI" sz="2000" baseline="0" dirty="0" err="1" smtClean="0"/>
              <a:t>result</a:t>
            </a:r>
            <a:r>
              <a:rPr lang="fi-FI" sz="2000" baseline="0" dirty="0" smtClean="0"/>
              <a:t> in </a:t>
            </a:r>
            <a:r>
              <a:rPr lang="fi-FI" sz="2000" baseline="0" dirty="0" err="1" smtClean="0"/>
              <a:t>the</a:t>
            </a:r>
            <a:r>
              <a:rPr lang="fi-FI" sz="2000" baseline="0" dirty="0" smtClean="0"/>
              <a:t> </a:t>
            </a:r>
            <a:r>
              <a:rPr lang="fi-FI" sz="2000" baseline="0" dirty="0" err="1" smtClean="0"/>
              <a:t>achievable</a:t>
            </a:r>
            <a:r>
              <a:rPr lang="fi-FI" sz="2000" baseline="0" dirty="0" smtClean="0"/>
              <a:t> </a:t>
            </a:r>
            <a:r>
              <a:rPr lang="fi-FI" sz="2000" baseline="0" dirty="0" err="1" smtClean="0"/>
              <a:t>range</a:t>
            </a:r>
            <a:r>
              <a:rPr lang="fi-FI" sz="2000" baseline="0" dirty="0" smtClean="0"/>
              <a:t>.</a:t>
            </a:r>
          </a:p>
          <a:p>
            <a:pPr marL="171450" indent="-171450">
              <a:buFontTx/>
              <a:buChar char="-"/>
            </a:pPr>
            <a:r>
              <a:rPr lang="fi-FI" sz="2000" dirty="0" err="1" smtClean="0"/>
              <a:t>Licenced</a:t>
            </a:r>
            <a:r>
              <a:rPr lang="fi-FI" sz="2000" dirty="0" smtClean="0"/>
              <a:t> </a:t>
            </a:r>
            <a:r>
              <a:rPr lang="fi-FI" sz="2000" dirty="0" err="1" smtClean="0"/>
              <a:t>or</a:t>
            </a:r>
            <a:r>
              <a:rPr lang="fi-FI" sz="2000" baseline="0" dirty="0" smtClean="0"/>
              <a:t> </a:t>
            </a:r>
            <a:r>
              <a:rPr lang="fi-FI" sz="2000" baseline="0" dirty="0" err="1" smtClean="0"/>
              <a:t>unlicenced</a:t>
            </a:r>
            <a:r>
              <a:rPr lang="fi-FI" sz="2000" baseline="0" dirty="0" smtClean="0"/>
              <a:t> </a:t>
            </a:r>
            <a:r>
              <a:rPr lang="fi-FI" sz="2000" baseline="0" dirty="0" err="1" smtClean="0"/>
              <a:t>band</a:t>
            </a:r>
            <a:r>
              <a:rPr lang="fi-FI" sz="2000" baseline="0" dirty="0" smtClean="0"/>
              <a:t> of </a:t>
            </a:r>
            <a:r>
              <a:rPr lang="fi-FI" sz="2000" baseline="0" dirty="0" err="1" smtClean="0"/>
              <a:t>operation</a:t>
            </a:r>
            <a:endParaRPr lang="fi-FI" sz="2000" baseline="0" dirty="0" smtClean="0"/>
          </a:p>
          <a:p>
            <a:pPr marL="171450" indent="-171450">
              <a:buFontTx/>
              <a:buChar char="-"/>
            </a:pPr>
            <a:r>
              <a:rPr lang="fi-FI" sz="2000" baseline="0" dirty="0" err="1" smtClean="0"/>
              <a:t>Topology</a:t>
            </a:r>
            <a:r>
              <a:rPr lang="fi-FI" sz="2000" baseline="0" dirty="0" smtClean="0"/>
              <a:t> (</a:t>
            </a:r>
            <a:r>
              <a:rPr lang="fi-FI" sz="2000" baseline="0" dirty="0" err="1" smtClean="0"/>
              <a:t>point</a:t>
            </a:r>
            <a:r>
              <a:rPr lang="fi-FI" sz="2000" baseline="0" dirty="0" smtClean="0"/>
              <a:t> to </a:t>
            </a:r>
            <a:r>
              <a:rPr lang="fi-FI" sz="2000" baseline="0" dirty="0" err="1" smtClean="0"/>
              <a:t>point</a:t>
            </a:r>
            <a:r>
              <a:rPr lang="fi-FI" sz="2000" baseline="0" dirty="0" smtClean="0"/>
              <a:t>, </a:t>
            </a:r>
            <a:r>
              <a:rPr lang="fi-FI" sz="2000" baseline="0" dirty="0" err="1" smtClean="0"/>
              <a:t>star</a:t>
            </a:r>
            <a:r>
              <a:rPr lang="fi-FI" sz="2000" baseline="0" dirty="0" smtClean="0"/>
              <a:t>, </a:t>
            </a:r>
            <a:r>
              <a:rPr lang="fi-FI" sz="2000" baseline="0" dirty="0" err="1" smtClean="0"/>
              <a:t>mesh</a:t>
            </a:r>
            <a:r>
              <a:rPr lang="fi-FI" sz="2000" baseline="0" dirty="0" smtClean="0"/>
              <a:t>, </a:t>
            </a:r>
            <a:r>
              <a:rPr lang="fi-FI" sz="2000" baseline="0" dirty="0" err="1" smtClean="0"/>
              <a:t>master-slave</a:t>
            </a:r>
            <a:r>
              <a:rPr lang="fi-FI" sz="2000" baseline="0" dirty="0" smtClean="0"/>
              <a:t>)</a:t>
            </a:r>
          </a:p>
          <a:p>
            <a:pPr marL="171450" indent="-171450">
              <a:buFontTx/>
              <a:buChar char="-"/>
            </a:pPr>
            <a:endParaRPr lang="fi-FI" sz="2000" baseline="0" dirty="0" smtClean="0"/>
          </a:p>
          <a:p>
            <a:pPr marL="0" indent="0">
              <a:buFontTx/>
              <a:buNone/>
            </a:pPr>
            <a:r>
              <a:rPr lang="fi-FI" sz="2000" baseline="0" dirty="0" err="1" smtClean="0"/>
              <a:t>Each</a:t>
            </a:r>
            <a:r>
              <a:rPr lang="fi-FI" sz="2000" baseline="0" dirty="0" smtClean="0"/>
              <a:t> </a:t>
            </a:r>
            <a:r>
              <a:rPr lang="fi-FI" sz="2000" baseline="0" dirty="0" err="1" smtClean="0"/>
              <a:t>wireless</a:t>
            </a:r>
            <a:r>
              <a:rPr lang="fi-FI" sz="2000" baseline="0" dirty="0" smtClean="0"/>
              <a:t> </a:t>
            </a:r>
            <a:r>
              <a:rPr lang="fi-FI" sz="2000" baseline="0" dirty="0" err="1" smtClean="0"/>
              <a:t>standard</a:t>
            </a:r>
            <a:r>
              <a:rPr lang="fi-FI" sz="2000" baseline="0" dirty="0" smtClean="0"/>
              <a:t> is </a:t>
            </a:r>
            <a:r>
              <a:rPr lang="fi-FI" sz="2000" baseline="0" dirty="0" err="1" smtClean="0"/>
              <a:t>optimized</a:t>
            </a:r>
            <a:r>
              <a:rPr lang="fi-FI" sz="2000" baseline="0" dirty="0" smtClean="0"/>
              <a:t> for </a:t>
            </a:r>
            <a:r>
              <a:rPr lang="fi-FI" sz="2000" baseline="0" dirty="0" err="1" smtClean="0"/>
              <a:t>certain</a:t>
            </a:r>
            <a:r>
              <a:rPr lang="fi-FI" sz="2000" baseline="0" dirty="0" smtClean="0"/>
              <a:t> </a:t>
            </a:r>
            <a:r>
              <a:rPr lang="fi-FI" sz="2000" baseline="0" dirty="0" err="1" smtClean="0"/>
              <a:t>application</a:t>
            </a:r>
            <a:r>
              <a:rPr lang="fi-FI" sz="2000" baseline="0" dirty="0" smtClean="0"/>
              <a:t> (</a:t>
            </a:r>
            <a:r>
              <a:rPr lang="fi-FI" sz="2000" baseline="0" dirty="0" err="1" smtClean="0"/>
              <a:t>voice</a:t>
            </a:r>
            <a:r>
              <a:rPr lang="fi-FI" sz="2000" baseline="0" dirty="0" smtClean="0"/>
              <a:t>, </a:t>
            </a:r>
            <a:r>
              <a:rPr lang="fi-FI" sz="2000" baseline="0" dirty="0" err="1" smtClean="0"/>
              <a:t>broadband</a:t>
            </a:r>
            <a:r>
              <a:rPr lang="fi-FI" sz="2000" baseline="0" dirty="0" smtClean="0"/>
              <a:t> data, </a:t>
            </a:r>
            <a:r>
              <a:rPr lang="fi-FI" sz="2000" baseline="0" dirty="0" err="1" smtClean="0"/>
              <a:t>low</a:t>
            </a:r>
            <a:r>
              <a:rPr lang="fi-FI" sz="2000" baseline="0" dirty="0" smtClean="0"/>
              <a:t> </a:t>
            </a:r>
            <a:r>
              <a:rPr lang="fi-FI" sz="2000" baseline="0" dirty="0" err="1" smtClean="0"/>
              <a:t>power</a:t>
            </a:r>
            <a:r>
              <a:rPr lang="fi-FI" sz="2000" baseline="0" dirty="0" smtClean="0"/>
              <a:t> </a:t>
            </a:r>
            <a:r>
              <a:rPr lang="fi-FI" sz="2000" baseline="0" dirty="0" err="1" smtClean="0"/>
              <a:t>consumption</a:t>
            </a:r>
            <a:r>
              <a:rPr lang="fi-FI" sz="2000" baseline="0" dirty="0" smtClean="0"/>
              <a:t>) </a:t>
            </a:r>
          </a:p>
          <a:p>
            <a:pPr marL="171450" indent="-171450">
              <a:buFontTx/>
              <a:buChar char="-"/>
            </a:pPr>
            <a:endParaRPr lang="fi-FI" dirty="0"/>
          </a:p>
        </p:txBody>
      </p:sp>
      <p:sp>
        <p:nvSpPr>
          <p:cNvPr id="4" name="Slide Number Placeholder 3"/>
          <p:cNvSpPr>
            <a:spLocks noGrp="1"/>
          </p:cNvSpPr>
          <p:nvPr>
            <p:ph type="sldNum" sz="quarter" idx="10"/>
          </p:nvPr>
        </p:nvSpPr>
        <p:spPr/>
        <p:txBody>
          <a:bodyPr/>
          <a:lstStyle/>
          <a:p>
            <a:fld id="{A63C4081-9F01-AD42-AD4E-1E44DCE50C8C}" type="slidenum">
              <a:rPr lang="fi-FI" smtClean="0"/>
              <a:pPr/>
              <a:t>13</a:t>
            </a:fld>
            <a:endParaRPr lang="fi-FI"/>
          </a:p>
        </p:txBody>
      </p:sp>
    </p:spTree>
    <p:extLst>
      <p:ext uri="{BB962C8B-B14F-4D97-AF65-F5344CB8AC3E}">
        <p14:creationId xmlns:p14="http://schemas.microsoft.com/office/powerpoint/2010/main" val="2829191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smtClean="0"/>
              <a:t>Two</a:t>
            </a:r>
            <a:r>
              <a:rPr lang="fi-FI" baseline="0" dirty="0" smtClean="0"/>
              <a:t> </a:t>
            </a:r>
            <a:r>
              <a:rPr lang="fi-FI" baseline="0" dirty="0" err="1" smtClean="0"/>
              <a:t>major</a:t>
            </a:r>
            <a:r>
              <a:rPr lang="fi-FI" baseline="0" dirty="0" smtClean="0"/>
              <a:t> </a:t>
            </a:r>
            <a:r>
              <a:rPr lang="fi-FI" baseline="0" dirty="0" err="1" smtClean="0"/>
              <a:t>things</a:t>
            </a:r>
            <a:r>
              <a:rPr lang="fi-FI" baseline="0" dirty="0" smtClean="0"/>
              <a:t> is happening 5G and Internet of </a:t>
            </a:r>
            <a:r>
              <a:rPr lang="fi-FI" baseline="0" dirty="0" err="1" smtClean="0"/>
              <a:t>things</a:t>
            </a:r>
            <a:r>
              <a:rPr lang="fi-FI" baseline="0" dirty="0" smtClean="0"/>
              <a:t>. And </a:t>
            </a:r>
            <a:r>
              <a:rPr lang="fi-FI" baseline="0" dirty="0" err="1" smtClean="0"/>
              <a:t>actually</a:t>
            </a:r>
            <a:r>
              <a:rPr lang="fi-FI" baseline="0" dirty="0" smtClean="0"/>
              <a:t> </a:t>
            </a:r>
            <a:r>
              <a:rPr lang="fi-FI" baseline="0" dirty="0" err="1" smtClean="0"/>
              <a:t>one</a:t>
            </a:r>
            <a:r>
              <a:rPr lang="fi-FI" baseline="0" dirty="0" smtClean="0"/>
              <a:t> of 5G </a:t>
            </a:r>
            <a:r>
              <a:rPr lang="fi-FI" baseline="0" dirty="0" err="1" smtClean="0"/>
              <a:t>targets</a:t>
            </a:r>
            <a:r>
              <a:rPr lang="fi-FI" baseline="0" dirty="0" smtClean="0"/>
              <a:t> is to </a:t>
            </a:r>
            <a:r>
              <a:rPr lang="fi-FI" baseline="0" dirty="0" err="1" smtClean="0"/>
              <a:t>provide</a:t>
            </a:r>
            <a:r>
              <a:rPr lang="fi-FI" baseline="0" dirty="0" smtClean="0"/>
              <a:t> </a:t>
            </a:r>
            <a:r>
              <a:rPr lang="fi-FI" baseline="0" dirty="0" err="1" smtClean="0"/>
              <a:t>capacity</a:t>
            </a:r>
            <a:r>
              <a:rPr lang="fi-FI" baseline="0" dirty="0" smtClean="0"/>
              <a:t> and </a:t>
            </a:r>
            <a:r>
              <a:rPr lang="fi-FI" baseline="0" dirty="0" err="1" smtClean="0"/>
              <a:t>wide</a:t>
            </a:r>
            <a:r>
              <a:rPr lang="fi-FI" baseline="0" dirty="0" smtClean="0"/>
              <a:t> </a:t>
            </a:r>
            <a:r>
              <a:rPr lang="fi-FI" baseline="0" dirty="0" err="1" smtClean="0"/>
              <a:t>area</a:t>
            </a:r>
            <a:r>
              <a:rPr lang="fi-FI" baseline="0" dirty="0" smtClean="0"/>
              <a:t> </a:t>
            </a:r>
            <a:r>
              <a:rPr lang="fi-FI" baseline="0" dirty="0" err="1" smtClean="0"/>
              <a:t>connectivity</a:t>
            </a:r>
            <a:r>
              <a:rPr lang="fi-FI" baseline="0" dirty="0" smtClean="0"/>
              <a:t> for </a:t>
            </a:r>
            <a:r>
              <a:rPr lang="fi-FI" baseline="0" dirty="0" err="1" smtClean="0"/>
              <a:t>Things</a:t>
            </a:r>
            <a:r>
              <a:rPr lang="fi-FI" baseline="0" dirty="0" smtClean="0"/>
              <a:t> </a:t>
            </a:r>
            <a:r>
              <a:rPr lang="fi-FI" baseline="0" dirty="0" err="1" smtClean="0"/>
              <a:t>connected</a:t>
            </a:r>
            <a:r>
              <a:rPr lang="fi-FI" baseline="0" dirty="0" smtClean="0"/>
              <a:t> to Internet.</a:t>
            </a:r>
            <a:endParaRPr lang="fi-FI" dirty="0"/>
          </a:p>
        </p:txBody>
      </p:sp>
      <p:sp>
        <p:nvSpPr>
          <p:cNvPr id="4" name="Slide Number Placeholder 3"/>
          <p:cNvSpPr>
            <a:spLocks noGrp="1"/>
          </p:cNvSpPr>
          <p:nvPr>
            <p:ph type="sldNum" sz="quarter" idx="10"/>
          </p:nvPr>
        </p:nvSpPr>
        <p:spPr/>
        <p:txBody>
          <a:bodyPr/>
          <a:lstStyle/>
          <a:p>
            <a:fld id="{A63C4081-9F01-AD42-AD4E-1E44DCE50C8C}" type="slidenum">
              <a:rPr lang="fi-FI" smtClean="0"/>
              <a:pPr/>
              <a:t>14</a:t>
            </a:fld>
            <a:endParaRPr lang="fi-FI"/>
          </a:p>
        </p:txBody>
      </p:sp>
    </p:spTree>
    <p:extLst>
      <p:ext uri="{BB962C8B-B14F-4D97-AF65-F5344CB8AC3E}">
        <p14:creationId xmlns:p14="http://schemas.microsoft.com/office/powerpoint/2010/main" val="2920906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smtClean="0"/>
              <a:t>Take</a:t>
            </a:r>
            <a:r>
              <a:rPr lang="fi-FI" dirty="0" smtClean="0"/>
              <a:t> </a:t>
            </a:r>
            <a:r>
              <a:rPr lang="fi-FI" dirty="0" err="1" smtClean="0"/>
              <a:t>blue</a:t>
            </a:r>
            <a:r>
              <a:rPr lang="fi-FI" dirty="0" smtClean="0"/>
              <a:t> line </a:t>
            </a:r>
            <a:r>
              <a:rPr lang="fi-FI" dirty="0" err="1" smtClean="0"/>
              <a:t>which</a:t>
            </a:r>
            <a:r>
              <a:rPr lang="fi-FI" dirty="0" smtClean="0"/>
              <a:t> is 2.4 GHz </a:t>
            </a:r>
            <a:r>
              <a:rPr lang="fi-FI" dirty="0" err="1" smtClean="0"/>
              <a:t>attenuation</a:t>
            </a:r>
            <a:r>
              <a:rPr lang="fi-FI" baseline="0" dirty="0" smtClean="0"/>
              <a:t> </a:t>
            </a:r>
            <a:r>
              <a:rPr lang="fi-FI" baseline="0" dirty="0" err="1" smtClean="0"/>
              <a:t>with</a:t>
            </a:r>
            <a:r>
              <a:rPr lang="fi-FI" baseline="0" dirty="0" smtClean="0"/>
              <a:t> </a:t>
            </a:r>
            <a:r>
              <a:rPr lang="fi-FI" baseline="0" dirty="0" err="1" smtClean="0"/>
              <a:t>different</a:t>
            </a:r>
            <a:r>
              <a:rPr lang="fi-FI" baseline="0" dirty="0" smtClean="0"/>
              <a:t> </a:t>
            </a:r>
            <a:r>
              <a:rPr lang="fi-FI" baseline="0" dirty="0" err="1" smtClean="0"/>
              <a:t>distances</a:t>
            </a:r>
            <a:r>
              <a:rPr lang="fi-FI" baseline="0" dirty="0" smtClean="0"/>
              <a:t>. </a:t>
            </a:r>
            <a:r>
              <a:rPr lang="fi-FI" baseline="0" dirty="0" err="1" smtClean="0"/>
              <a:t>Already</a:t>
            </a:r>
            <a:r>
              <a:rPr lang="fi-FI" baseline="0" dirty="0" smtClean="0"/>
              <a:t> </a:t>
            </a:r>
            <a:r>
              <a:rPr lang="fi-FI" baseline="0" dirty="0" err="1" smtClean="0"/>
              <a:t>with</a:t>
            </a:r>
            <a:r>
              <a:rPr lang="fi-FI" baseline="0" dirty="0" smtClean="0"/>
              <a:t> 10 </a:t>
            </a:r>
            <a:r>
              <a:rPr lang="fi-FI" baseline="0" dirty="0" err="1" smtClean="0"/>
              <a:t>meters</a:t>
            </a:r>
            <a:r>
              <a:rPr lang="fi-FI" baseline="0" dirty="0" smtClean="0"/>
              <a:t> </a:t>
            </a:r>
            <a:r>
              <a:rPr lang="fi-FI" baseline="0" dirty="0" err="1" smtClean="0"/>
              <a:t>there</a:t>
            </a:r>
            <a:r>
              <a:rPr lang="fi-FI" baseline="0" dirty="0" smtClean="0"/>
              <a:t> is 60 dB </a:t>
            </a:r>
            <a:r>
              <a:rPr lang="fi-FI" baseline="0" dirty="0" err="1" smtClean="0"/>
              <a:t>attenuation</a:t>
            </a:r>
            <a:r>
              <a:rPr lang="fi-FI" baseline="0" dirty="0" smtClean="0"/>
              <a:t>. 60 dB </a:t>
            </a:r>
            <a:r>
              <a:rPr lang="fi-FI" baseline="0" dirty="0" err="1" smtClean="0"/>
              <a:t>means</a:t>
            </a:r>
            <a:r>
              <a:rPr lang="fi-FI" baseline="0" dirty="0" smtClean="0"/>
              <a:t> </a:t>
            </a:r>
            <a:r>
              <a:rPr lang="fi-FI" baseline="0" dirty="0" err="1" smtClean="0"/>
              <a:t>that</a:t>
            </a:r>
            <a:r>
              <a:rPr lang="fi-FI" baseline="0" dirty="0" smtClean="0"/>
              <a:t> </a:t>
            </a:r>
            <a:r>
              <a:rPr lang="fi-FI" baseline="0" dirty="0" err="1" smtClean="0"/>
              <a:t>signal</a:t>
            </a:r>
            <a:r>
              <a:rPr lang="fi-FI" baseline="0" dirty="0" smtClean="0"/>
              <a:t> is </a:t>
            </a:r>
            <a:r>
              <a:rPr lang="fi-FI" baseline="0" dirty="0" err="1" smtClean="0"/>
              <a:t>attenuated</a:t>
            </a:r>
            <a:r>
              <a:rPr lang="fi-FI" baseline="0" dirty="0" smtClean="0"/>
              <a:t> to 1/1000 0000 of </a:t>
            </a:r>
            <a:r>
              <a:rPr lang="fi-FI" baseline="0" dirty="0" err="1" smtClean="0"/>
              <a:t>the</a:t>
            </a:r>
            <a:r>
              <a:rPr lang="fi-FI" baseline="0" dirty="0" smtClean="0"/>
              <a:t> </a:t>
            </a:r>
            <a:r>
              <a:rPr lang="fi-FI" baseline="0" dirty="0" err="1" smtClean="0"/>
              <a:t>original</a:t>
            </a:r>
            <a:r>
              <a:rPr lang="fi-FI" baseline="0" dirty="0" smtClean="0"/>
              <a:t>.</a:t>
            </a:r>
          </a:p>
          <a:p>
            <a:endParaRPr lang="fi-FI" baseline="0" dirty="0" smtClean="0"/>
          </a:p>
          <a:p>
            <a:r>
              <a:rPr lang="fi-FI" baseline="0" dirty="0" err="1" smtClean="0"/>
              <a:t>Now</a:t>
            </a:r>
            <a:r>
              <a:rPr lang="fi-FI" baseline="0" dirty="0" smtClean="0"/>
              <a:t> </a:t>
            </a:r>
            <a:r>
              <a:rPr lang="fi-FI" baseline="0" dirty="0" err="1" smtClean="0"/>
              <a:t>we</a:t>
            </a:r>
            <a:r>
              <a:rPr lang="fi-FI" baseline="0" dirty="0" smtClean="0"/>
              <a:t> </a:t>
            </a:r>
            <a:r>
              <a:rPr lang="fi-FI" baseline="0" dirty="0" err="1" smtClean="0"/>
              <a:t>need</a:t>
            </a:r>
            <a:r>
              <a:rPr lang="fi-FI" baseline="0" dirty="0" smtClean="0"/>
              <a:t> to </a:t>
            </a:r>
            <a:r>
              <a:rPr lang="fi-FI" baseline="0" dirty="0" err="1" smtClean="0"/>
              <a:t>understand</a:t>
            </a:r>
            <a:r>
              <a:rPr lang="fi-FI" baseline="0" dirty="0" smtClean="0"/>
              <a:t> </a:t>
            </a:r>
            <a:r>
              <a:rPr lang="fi-FI" baseline="0" dirty="0" err="1" smtClean="0"/>
              <a:t>that</a:t>
            </a:r>
            <a:r>
              <a:rPr lang="fi-FI" baseline="0" dirty="0" smtClean="0"/>
              <a:t> </a:t>
            </a:r>
            <a:r>
              <a:rPr lang="fi-FI" baseline="0" dirty="0" err="1" smtClean="0"/>
              <a:t>free</a:t>
            </a:r>
            <a:r>
              <a:rPr lang="fi-FI" baseline="0" dirty="0" smtClean="0"/>
              <a:t> </a:t>
            </a:r>
            <a:r>
              <a:rPr lang="fi-FI" baseline="0" dirty="0" err="1" smtClean="0"/>
              <a:t>space</a:t>
            </a:r>
            <a:r>
              <a:rPr lang="fi-FI" baseline="0" dirty="0" smtClean="0"/>
              <a:t> </a:t>
            </a:r>
            <a:r>
              <a:rPr lang="fi-FI" baseline="0" dirty="0" err="1" smtClean="0"/>
              <a:t>loss</a:t>
            </a:r>
            <a:r>
              <a:rPr lang="fi-FI" baseline="0" dirty="0" smtClean="0"/>
              <a:t> </a:t>
            </a:r>
            <a:r>
              <a:rPr lang="fi-FI" baseline="0" dirty="0" err="1" smtClean="0"/>
              <a:t>equation</a:t>
            </a:r>
            <a:r>
              <a:rPr lang="fi-FI" baseline="0" dirty="0" smtClean="0"/>
              <a:t> is </a:t>
            </a:r>
            <a:r>
              <a:rPr lang="fi-FI" baseline="0" dirty="0" err="1" smtClean="0"/>
              <a:t>calculated</a:t>
            </a:r>
            <a:r>
              <a:rPr lang="fi-FI" baseline="0" dirty="0" smtClean="0"/>
              <a:t> for </a:t>
            </a:r>
            <a:r>
              <a:rPr lang="fi-FI" baseline="0" dirty="0" err="1" smtClean="0"/>
              <a:t>omni</a:t>
            </a:r>
            <a:r>
              <a:rPr lang="fi-FI" baseline="0" dirty="0" smtClean="0"/>
              <a:t> </a:t>
            </a:r>
            <a:r>
              <a:rPr lang="fi-FI" baseline="0" dirty="0" err="1" smtClean="0"/>
              <a:t>directional</a:t>
            </a:r>
            <a:r>
              <a:rPr lang="fi-FI" baseline="0" dirty="0" smtClean="0"/>
              <a:t> </a:t>
            </a:r>
            <a:r>
              <a:rPr lang="fi-FI" baseline="0" dirty="0" err="1" smtClean="0"/>
              <a:t>antennas</a:t>
            </a:r>
            <a:r>
              <a:rPr lang="fi-FI" baseline="0" dirty="0" smtClean="0"/>
              <a:t>. For </a:t>
            </a:r>
            <a:r>
              <a:rPr lang="fi-FI" baseline="0" dirty="0" err="1" smtClean="0"/>
              <a:t>example</a:t>
            </a:r>
            <a:r>
              <a:rPr lang="fi-FI" baseline="0" dirty="0" smtClean="0"/>
              <a:t> </a:t>
            </a:r>
            <a:r>
              <a:rPr lang="fi-FI" baseline="0" dirty="0" err="1" smtClean="0"/>
              <a:t>Zigbee</a:t>
            </a:r>
            <a:r>
              <a:rPr lang="fi-FI" baseline="0" dirty="0" smtClean="0"/>
              <a:t> </a:t>
            </a:r>
            <a:r>
              <a:rPr lang="fi-FI" baseline="0" dirty="0" err="1" smtClean="0"/>
              <a:t>radios</a:t>
            </a:r>
            <a:r>
              <a:rPr lang="fi-FI" baseline="0" dirty="0" smtClean="0"/>
              <a:t> </a:t>
            </a:r>
            <a:r>
              <a:rPr lang="fi-FI" baseline="0" dirty="0" err="1" smtClean="0"/>
              <a:t>are</a:t>
            </a:r>
            <a:r>
              <a:rPr lang="fi-FI" baseline="0" dirty="0" smtClean="0"/>
              <a:t> </a:t>
            </a:r>
            <a:r>
              <a:rPr lang="fi-FI" baseline="0" dirty="0" err="1" smtClean="0"/>
              <a:t>transmitting</a:t>
            </a:r>
            <a:r>
              <a:rPr lang="fi-FI" baseline="0" dirty="0" smtClean="0"/>
              <a:t> at 0 </a:t>
            </a:r>
            <a:r>
              <a:rPr lang="fi-FI" baseline="0" dirty="0" err="1" smtClean="0"/>
              <a:t>dBm</a:t>
            </a:r>
            <a:r>
              <a:rPr lang="fi-FI" baseline="0" dirty="0" smtClean="0"/>
              <a:t> and </a:t>
            </a:r>
            <a:r>
              <a:rPr lang="fi-FI" baseline="0" dirty="0" err="1" smtClean="0"/>
              <a:t>their</a:t>
            </a:r>
            <a:r>
              <a:rPr lang="fi-FI" baseline="0" dirty="0" smtClean="0"/>
              <a:t> </a:t>
            </a:r>
            <a:r>
              <a:rPr lang="fi-FI" baseline="0" dirty="0" err="1" smtClean="0"/>
              <a:t>receiver</a:t>
            </a:r>
            <a:r>
              <a:rPr lang="fi-FI" baseline="0" dirty="0" smtClean="0"/>
              <a:t> </a:t>
            </a:r>
            <a:r>
              <a:rPr lang="fi-FI" baseline="0" dirty="0" err="1" smtClean="0"/>
              <a:t>sensitivity</a:t>
            </a:r>
            <a:r>
              <a:rPr lang="fi-FI" baseline="0" dirty="0" smtClean="0"/>
              <a:t> is </a:t>
            </a:r>
            <a:r>
              <a:rPr lang="fi-FI" baseline="0" dirty="0" err="1" smtClean="0"/>
              <a:t>around</a:t>
            </a:r>
            <a:r>
              <a:rPr lang="fi-FI" baseline="0" dirty="0" smtClean="0"/>
              <a:t> -90 </a:t>
            </a:r>
            <a:r>
              <a:rPr lang="fi-FI" baseline="0" dirty="0" err="1" smtClean="0"/>
              <a:t>dBm</a:t>
            </a:r>
            <a:r>
              <a:rPr lang="fi-FI" baseline="0" dirty="0" smtClean="0"/>
              <a:t>. </a:t>
            </a:r>
            <a:r>
              <a:rPr lang="fi-FI" baseline="0" dirty="0" err="1" smtClean="0"/>
              <a:t>Signal</a:t>
            </a:r>
            <a:r>
              <a:rPr lang="fi-FI" baseline="0" dirty="0" smtClean="0"/>
              <a:t> </a:t>
            </a:r>
            <a:r>
              <a:rPr lang="fi-FI" baseline="0" dirty="0" err="1" smtClean="0"/>
              <a:t>can</a:t>
            </a:r>
            <a:r>
              <a:rPr lang="fi-FI" baseline="0" dirty="0" smtClean="0"/>
              <a:t> </a:t>
            </a:r>
            <a:r>
              <a:rPr lang="fi-FI" baseline="0" dirty="0" err="1" smtClean="0"/>
              <a:t>therefore</a:t>
            </a:r>
            <a:r>
              <a:rPr lang="fi-FI" baseline="0" dirty="0" smtClean="0"/>
              <a:t> </a:t>
            </a:r>
            <a:r>
              <a:rPr lang="fi-FI" baseline="0" dirty="0" err="1" smtClean="0"/>
              <a:t>attenuate</a:t>
            </a:r>
            <a:r>
              <a:rPr lang="fi-FI" baseline="0" dirty="0" smtClean="0"/>
              <a:t> 0 – (-90) = 90 </a:t>
            </a:r>
            <a:r>
              <a:rPr lang="fi-FI" baseline="0" dirty="0" err="1" smtClean="0"/>
              <a:t>dBm</a:t>
            </a:r>
            <a:r>
              <a:rPr lang="fi-FI" baseline="0" dirty="0" smtClean="0"/>
              <a:t>. </a:t>
            </a:r>
            <a:r>
              <a:rPr lang="fi-FI" baseline="0" dirty="0" err="1" smtClean="0"/>
              <a:t>This</a:t>
            </a:r>
            <a:r>
              <a:rPr lang="fi-FI" baseline="0" dirty="0" smtClean="0"/>
              <a:t> </a:t>
            </a:r>
            <a:r>
              <a:rPr lang="fi-FI" baseline="0" dirty="0" err="1" smtClean="0"/>
              <a:t>claims</a:t>
            </a:r>
            <a:r>
              <a:rPr lang="fi-FI" baseline="0" dirty="0" smtClean="0"/>
              <a:t> </a:t>
            </a:r>
            <a:r>
              <a:rPr lang="fi-FI" baseline="0" dirty="0" err="1" smtClean="0"/>
              <a:t>that</a:t>
            </a:r>
            <a:r>
              <a:rPr lang="fi-FI" baseline="0" dirty="0" smtClean="0"/>
              <a:t> </a:t>
            </a:r>
            <a:r>
              <a:rPr lang="fi-FI" baseline="0" dirty="0" err="1" smtClean="0"/>
              <a:t>zigbee</a:t>
            </a:r>
            <a:r>
              <a:rPr lang="fi-FI" baseline="0" dirty="0" smtClean="0"/>
              <a:t> </a:t>
            </a:r>
            <a:r>
              <a:rPr lang="fi-FI" baseline="0" dirty="0" err="1" smtClean="0"/>
              <a:t>radios</a:t>
            </a:r>
            <a:r>
              <a:rPr lang="fi-FI" baseline="0" dirty="0" smtClean="0"/>
              <a:t> </a:t>
            </a:r>
            <a:r>
              <a:rPr lang="fi-FI" baseline="0" dirty="0" err="1" smtClean="0"/>
              <a:t>should</a:t>
            </a:r>
            <a:r>
              <a:rPr lang="fi-FI" baseline="0" dirty="0" smtClean="0"/>
              <a:t> </a:t>
            </a:r>
            <a:r>
              <a:rPr lang="fi-FI" baseline="0" dirty="0" err="1" smtClean="0"/>
              <a:t>be</a:t>
            </a:r>
            <a:r>
              <a:rPr lang="fi-FI" baseline="0" dirty="0" smtClean="0"/>
              <a:t> </a:t>
            </a:r>
            <a:r>
              <a:rPr lang="fi-FI" baseline="0" dirty="0" err="1" smtClean="0"/>
              <a:t>able</a:t>
            </a:r>
            <a:r>
              <a:rPr lang="fi-FI" baseline="0" dirty="0" smtClean="0"/>
              <a:t> to </a:t>
            </a:r>
            <a:r>
              <a:rPr lang="fi-FI" baseline="0" dirty="0" err="1" smtClean="0"/>
              <a:t>communicate</a:t>
            </a:r>
            <a:r>
              <a:rPr lang="fi-FI" baseline="0" dirty="0" smtClean="0"/>
              <a:t> ~300 </a:t>
            </a:r>
            <a:r>
              <a:rPr lang="fi-FI" baseline="0" dirty="0" err="1" smtClean="0"/>
              <a:t>meters</a:t>
            </a:r>
            <a:r>
              <a:rPr lang="fi-FI" baseline="0" dirty="0" smtClean="0"/>
              <a:t>.</a:t>
            </a:r>
            <a:endParaRPr lang="fi-FI" dirty="0"/>
          </a:p>
        </p:txBody>
      </p:sp>
      <p:sp>
        <p:nvSpPr>
          <p:cNvPr id="4" name="Slide Number Placeholder 3"/>
          <p:cNvSpPr>
            <a:spLocks noGrp="1"/>
          </p:cNvSpPr>
          <p:nvPr>
            <p:ph type="sldNum" sz="quarter" idx="10"/>
          </p:nvPr>
        </p:nvSpPr>
        <p:spPr/>
        <p:txBody>
          <a:bodyPr/>
          <a:lstStyle/>
          <a:p>
            <a:fld id="{A63C4081-9F01-AD42-AD4E-1E44DCE50C8C}" type="slidenum">
              <a:rPr lang="fi-FI" smtClean="0"/>
              <a:pPr/>
              <a:t>16</a:t>
            </a:fld>
            <a:endParaRPr lang="fi-FI" dirty="0"/>
          </a:p>
        </p:txBody>
      </p:sp>
    </p:spTree>
    <p:extLst>
      <p:ext uri="{BB962C8B-B14F-4D97-AF65-F5344CB8AC3E}">
        <p14:creationId xmlns:p14="http://schemas.microsoft.com/office/powerpoint/2010/main" val="142019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i-FI"/>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i-FI"/>
          </a:p>
        </p:txBody>
      </p:sp>
      <p:sp>
        <p:nvSpPr>
          <p:cNvPr id="4" name="Date Placeholder 3"/>
          <p:cNvSpPr>
            <a:spLocks noGrp="1"/>
          </p:cNvSpPr>
          <p:nvPr>
            <p:ph type="dt" sz="half" idx="10"/>
          </p:nvPr>
        </p:nvSpPr>
        <p:spPr/>
        <p:txBody>
          <a:bodyPr/>
          <a:lstStyle/>
          <a:p>
            <a:fld id="{C323F3DB-93A4-43FB-AE4B-C38EA9675880}" type="datetimeFigureOut">
              <a:rPr lang="fi-FI" smtClean="0"/>
              <a:t>12.12.2017</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1691712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i-FI"/>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Date Placeholder 3"/>
          <p:cNvSpPr>
            <a:spLocks noGrp="1"/>
          </p:cNvSpPr>
          <p:nvPr>
            <p:ph type="dt" sz="half" idx="10"/>
          </p:nvPr>
        </p:nvSpPr>
        <p:spPr/>
        <p:txBody>
          <a:bodyPr/>
          <a:lstStyle/>
          <a:p>
            <a:fld id="{C323F3DB-93A4-43FB-AE4B-C38EA9675880}" type="datetimeFigureOut">
              <a:rPr lang="fi-FI" smtClean="0"/>
              <a:t>12.12.2017</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1563335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i-FI"/>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Date Placeholder 3"/>
          <p:cNvSpPr>
            <a:spLocks noGrp="1"/>
          </p:cNvSpPr>
          <p:nvPr>
            <p:ph type="dt" sz="half" idx="10"/>
          </p:nvPr>
        </p:nvSpPr>
        <p:spPr/>
        <p:txBody>
          <a:bodyPr/>
          <a:lstStyle/>
          <a:p>
            <a:fld id="{C323F3DB-93A4-43FB-AE4B-C38EA9675880}" type="datetimeFigureOut">
              <a:rPr lang="fi-FI" smtClean="0"/>
              <a:t>12.12.2017</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2182884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i-FI"/>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Date Placeholder 3"/>
          <p:cNvSpPr>
            <a:spLocks noGrp="1"/>
          </p:cNvSpPr>
          <p:nvPr>
            <p:ph type="dt" sz="half" idx="10"/>
          </p:nvPr>
        </p:nvSpPr>
        <p:spPr/>
        <p:txBody>
          <a:bodyPr/>
          <a:lstStyle/>
          <a:p>
            <a:fld id="{C323F3DB-93A4-43FB-AE4B-C38EA9675880}" type="datetimeFigureOut">
              <a:rPr lang="fi-FI" smtClean="0"/>
              <a:t>12.12.2017</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2325724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i-FI"/>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23F3DB-93A4-43FB-AE4B-C38EA9675880}" type="datetimeFigureOut">
              <a:rPr lang="fi-FI" smtClean="0"/>
              <a:t>12.12.2017</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1970880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i-FI"/>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5" name="Date Placeholder 4"/>
          <p:cNvSpPr>
            <a:spLocks noGrp="1"/>
          </p:cNvSpPr>
          <p:nvPr>
            <p:ph type="dt" sz="half" idx="10"/>
          </p:nvPr>
        </p:nvSpPr>
        <p:spPr/>
        <p:txBody>
          <a:bodyPr/>
          <a:lstStyle/>
          <a:p>
            <a:fld id="{C323F3DB-93A4-43FB-AE4B-C38EA9675880}" type="datetimeFigureOut">
              <a:rPr lang="fi-FI" smtClean="0"/>
              <a:t>12.12.2017</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325890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i-FI"/>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7" name="Date Placeholder 6"/>
          <p:cNvSpPr>
            <a:spLocks noGrp="1"/>
          </p:cNvSpPr>
          <p:nvPr>
            <p:ph type="dt" sz="half" idx="10"/>
          </p:nvPr>
        </p:nvSpPr>
        <p:spPr/>
        <p:txBody>
          <a:bodyPr/>
          <a:lstStyle/>
          <a:p>
            <a:fld id="{C323F3DB-93A4-43FB-AE4B-C38EA9675880}" type="datetimeFigureOut">
              <a:rPr lang="fi-FI" smtClean="0"/>
              <a:t>12.12.2017</a:t>
            </a:fld>
            <a:endParaRPr lang="fi-FI"/>
          </a:p>
        </p:txBody>
      </p:sp>
      <p:sp>
        <p:nvSpPr>
          <p:cNvPr id="8" name="Footer Placeholder 7"/>
          <p:cNvSpPr>
            <a:spLocks noGrp="1"/>
          </p:cNvSpPr>
          <p:nvPr>
            <p:ph type="ftr" sz="quarter" idx="11"/>
          </p:nvPr>
        </p:nvSpPr>
        <p:spPr/>
        <p:txBody>
          <a:bodyPr/>
          <a:lstStyle/>
          <a:p>
            <a:endParaRPr lang="fi-FI"/>
          </a:p>
        </p:txBody>
      </p:sp>
      <p:sp>
        <p:nvSpPr>
          <p:cNvPr id="9" name="Slide Number Placeholder 8"/>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70785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i-FI"/>
          </a:p>
        </p:txBody>
      </p:sp>
      <p:sp>
        <p:nvSpPr>
          <p:cNvPr id="3" name="Date Placeholder 2"/>
          <p:cNvSpPr>
            <a:spLocks noGrp="1"/>
          </p:cNvSpPr>
          <p:nvPr>
            <p:ph type="dt" sz="half" idx="10"/>
          </p:nvPr>
        </p:nvSpPr>
        <p:spPr/>
        <p:txBody>
          <a:bodyPr/>
          <a:lstStyle/>
          <a:p>
            <a:fld id="{C323F3DB-93A4-43FB-AE4B-C38EA9675880}" type="datetimeFigureOut">
              <a:rPr lang="fi-FI" smtClean="0"/>
              <a:t>12.12.2017</a:t>
            </a:fld>
            <a:endParaRPr lang="fi-FI"/>
          </a:p>
        </p:txBody>
      </p:sp>
      <p:sp>
        <p:nvSpPr>
          <p:cNvPr id="4" name="Footer Placeholder 3"/>
          <p:cNvSpPr>
            <a:spLocks noGrp="1"/>
          </p:cNvSpPr>
          <p:nvPr>
            <p:ph type="ftr" sz="quarter" idx="11"/>
          </p:nvPr>
        </p:nvSpPr>
        <p:spPr/>
        <p:txBody>
          <a:bodyPr/>
          <a:lstStyle/>
          <a:p>
            <a:endParaRPr lang="fi-FI"/>
          </a:p>
        </p:txBody>
      </p:sp>
      <p:sp>
        <p:nvSpPr>
          <p:cNvPr id="5" name="Slide Number Placeholder 4"/>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519675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23F3DB-93A4-43FB-AE4B-C38EA9675880}" type="datetimeFigureOut">
              <a:rPr lang="fi-FI" smtClean="0"/>
              <a:t>12.12.2017</a:t>
            </a:fld>
            <a:endParaRPr lang="fi-FI"/>
          </a:p>
        </p:txBody>
      </p:sp>
      <p:sp>
        <p:nvSpPr>
          <p:cNvPr id="3" name="Footer Placeholder 2"/>
          <p:cNvSpPr>
            <a:spLocks noGrp="1"/>
          </p:cNvSpPr>
          <p:nvPr>
            <p:ph type="ftr" sz="quarter" idx="11"/>
          </p:nvPr>
        </p:nvSpPr>
        <p:spPr/>
        <p:txBody>
          <a:bodyPr/>
          <a:lstStyle/>
          <a:p>
            <a:endParaRPr lang="fi-FI"/>
          </a:p>
        </p:txBody>
      </p:sp>
      <p:sp>
        <p:nvSpPr>
          <p:cNvPr id="4" name="Slide Number Placeholder 3"/>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424580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i-FI"/>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23F3DB-93A4-43FB-AE4B-C38EA9675880}" type="datetimeFigureOut">
              <a:rPr lang="fi-FI" smtClean="0"/>
              <a:t>12.12.2017</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3148559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i-FI"/>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23F3DB-93A4-43FB-AE4B-C38EA9675880}" type="datetimeFigureOut">
              <a:rPr lang="fi-FI" smtClean="0"/>
              <a:t>12.12.2017</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838F6A0F-F475-4E62-BBB4-C2C999DB3E8B}" type="slidenum">
              <a:rPr lang="fi-FI" smtClean="0"/>
              <a:t>‹#›</a:t>
            </a:fld>
            <a:endParaRPr lang="fi-FI"/>
          </a:p>
        </p:txBody>
      </p:sp>
    </p:spTree>
    <p:extLst>
      <p:ext uri="{BB962C8B-B14F-4D97-AF65-F5344CB8AC3E}">
        <p14:creationId xmlns:p14="http://schemas.microsoft.com/office/powerpoint/2010/main" val="2847866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i-FI"/>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3F3DB-93A4-43FB-AE4B-C38EA9675880}" type="datetimeFigureOut">
              <a:rPr lang="fi-FI" smtClean="0"/>
              <a:t>12.12.2017</a:t>
            </a:fld>
            <a:endParaRPr lang="fi-F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F6A0F-F475-4E62-BBB4-C2C999DB3E8B}" type="slidenum">
              <a:rPr lang="fi-FI" smtClean="0"/>
              <a:t>‹#›</a:t>
            </a:fld>
            <a:endParaRPr lang="fi-FI"/>
          </a:p>
        </p:txBody>
      </p:sp>
    </p:spTree>
    <p:extLst>
      <p:ext uri="{BB962C8B-B14F-4D97-AF65-F5344CB8AC3E}">
        <p14:creationId xmlns:p14="http://schemas.microsoft.com/office/powerpoint/2010/main" val="3002204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wmf"/><Relationship Id="rId3" Type="http://schemas.openxmlformats.org/officeDocument/2006/relationships/notesSlide" Target="../notesSlides/notesSlide4.xml"/><Relationship Id="rId7" Type="http://schemas.openxmlformats.org/officeDocument/2006/relationships/image" Target="../media/image7.wmf"/><Relationship Id="rId12"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12.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9.wmf"/><Relationship Id="rId5" Type="http://schemas.openxmlformats.org/officeDocument/2006/relationships/image" Target="../media/image6.wmf"/><Relationship Id="rId15" Type="http://schemas.openxmlformats.org/officeDocument/2006/relationships/image" Target="../media/image1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wmf"/><Relationship Id="rId14"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www.thefoa.org/tech/lossbudg.ht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smtClean="0"/>
              <a:t>Langaton tiedonsiirto</a:t>
            </a:r>
            <a:endParaRPr lang="fi-FI" dirty="0"/>
          </a:p>
        </p:txBody>
      </p:sp>
      <p:sp>
        <p:nvSpPr>
          <p:cNvPr id="3" name="Subtitle 2"/>
          <p:cNvSpPr>
            <a:spLocks noGrp="1"/>
          </p:cNvSpPr>
          <p:nvPr>
            <p:ph type="subTitle" idx="1"/>
          </p:nvPr>
        </p:nvSpPr>
        <p:spPr/>
        <p:txBody>
          <a:bodyPr/>
          <a:lstStyle/>
          <a:p>
            <a:r>
              <a:rPr lang="fi-FI" dirty="0" smtClean="0"/>
              <a:t>Materiaalit</a:t>
            </a:r>
          </a:p>
          <a:p>
            <a:r>
              <a:rPr lang="fi-FI" dirty="0" smtClean="0"/>
              <a:t>Kari Jyrkkä</a:t>
            </a:r>
            <a:endParaRPr lang="fi-FI" dirty="0"/>
          </a:p>
        </p:txBody>
      </p:sp>
    </p:spTree>
    <p:extLst>
      <p:ext uri="{BB962C8B-B14F-4D97-AF65-F5344CB8AC3E}">
        <p14:creationId xmlns:p14="http://schemas.microsoft.com/office/powerpoint/2010/main" val="3240700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8"/>
          <p:cNvSpPr>
            <a:spLocks noGrp="1"/>
          </p:cNvSpPr>
          <p:nvPr>
            <p:ph type="title"/>
          </p:nvPr>
        </p:nvSpPr>
        <p:spPr>
          <a:xfrm>
            <a:off x="1677866" y="250032"/>
            <a:ext cx="7772400" cy="1143000"/>
          </a:xfrm>
        </p:spPr>
        <p:txBody>
          <a:bodyPr/>
          <a:lstStyle/>
          <a:p>
            <a:r>
              <a:rPr lang="fi-FI" altLang="fi-FI" sz="2000" dirty="0"/>
              <a:t>QPSK-</a:t>
            </a:r>
            <a:r>
              <a:rPr lang="fi-FI" altLang="fi-FI" sz="2000" dirty="0" err="1"/>
              <a:t>demoduitu</a:t>
            </a:r>
            <a:r>
              <a:rPr lang="fi-FI" altLang="fi-FI" sz="2000" dirty="0"/>
              <a:t> signaali esitetään yleensä alla olevan kuvan mukaisesti. Mistä kohtaa </a:t>
            </a:r>
            <a:r>
              <a:rPr lang="fi-FI" altLang="fi-FI" sz="2000" dirty="0" err="1"/>
              <a:t>demodulaattorin</a:t>
            </a:r>
            <a:r>
              <a:rPr lang="fi-FI" altLang="fi-FI" sz="2000" dirty="0"/>
              <a:t> lohkokaaviota tuollainen signaali saadaan aikaiseksi?</a:t>
            </a:r>
          </a:p>
        </p:txBody>
      </p:sp>
      <p:sp>
        <p:nvSpPr>
          <p:cNvPr id="8" name="Slide Number Placeholder 7"/>
          <p:cNvSpPr>
            <a:spLocks noGrp="1"/>
          </p:cNvSpPr>
          <p:nvPr>
            <p:ph type="sldNum" sz="quarter" idx="4294967295"/>
          </p:nvPr>
        </p:nvSpPr>
        <p:spPr>
          <a:xfrm>
            <a:off x="8288948" y="6480318"/>
            <a:ext cx="2133600" cy="365125"/>
          </a:xfrm>
          <a:prstGeom prst="rect">
            <a:avLst/>
          </a:prstGeom>
        </p:spPr>
        <p:txBody>
          <a:bodyPr/>
          <a:lstStyle/>
          <a:p>
            <a:pPr>
              <a:defRPr/>
            </a:pPr>
            <a:fld id="{8663572F-FDAB-4A80-AB6F-C058DB750962}" type="slidenum">
              <a:rPr lang="en-US" smtClean="0"/>
              <a:pPr>
                <a:defRPr/>
              </a:pPr>
              <a:t>10</a:t>
            </a:fld>
            <a:endParaRPr lang="en-US" dirty="0"/>
          </a:p>
        </p:txBody>
      </p:sp>
      <p:cxnSp>
        <p:nvCxnSpPr>
          <p:cNvPr id="39940" name="Straight Connector 46"/>
          <p:cNvCxnSpPr>
            <a:cxnSpLocks noChangeShapeType="1"/>
          </p:cNvCxnSpPr>
          <p:nvPr/>
        </p:nvCxnSpPr>
        <p:spPr bwMode="auto">
          <a:xfrm>
            <a:off x="6427177" y="4510601"/>
            <a:ext cx="0" cy="158432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39941" name="Straight Connector 48"/>
          <p:cNvCxnSpPr>
            <a:cxnSpLocks noChangeShapeType="1"/>
          </p:cNvCxnSpPr>
          <p:nvPr/>
        </p:nvCxnSpPr>
        <p:spPr bwMode="auto">
          <a:xfrm>
            <a:off x="5630008" y="5158299"/>
            <a:ext cx="1595804" cy="0"/>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39942" name="Oval 49"/>
          <p:cNvSpPr>
            <a:spLocks noChangeArrowheads="1"/>
          </p:cNvSpPr>
          <p:nvPr/>
        </p:nvSpPr>
        <p:spPr bwMode="auto">
          <a:xfrm>
            <a:off x="6759819" y="4726499"/>
            <a:ext cx="133350" cy="144462"/>
          </a:xfrm>
          <a:prstGeom prst="ellipse">
            <a:avLst/>
          </a:prstGeom>
          <a:solidFill>
            <a:srgbClr val="FF0000"/>
          </a:solidFill>
          <a:ln w="9525" algn="ctr">
            <a:solidFill>
              <a:srgbClr val="FF0000"/>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sp>
        <p:nvSpPr>
          <p:cNvPr id="39943" name="Oval 50"/>
          <p:cNvSpPr>
            <a:spLocks noChangeArrowheads="1"/>
          </p:cNvSpPr>
          <p:nvPr/>
        </p:nvSpPr>
        <p:spPr bwMode="auto">
          <a:xfrm>
            <a:off x="5962650" y="4726499"/>
            <a:ext cx="133350" cy="144462"/>
          </a:xfrm>
          <a:prstGeom prst="ellipse">
            <a:avLst/>
          </a:prstGeom>
          <a:solidFill>
            <a:srgbClr val="FF0000"/>
          </a:solidFill>
          <a:ln w="9525" algn="ctr">
            <a:solidFill>
              <a:srgbClr val="FF0000"/>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sp>
        <p:nvSpPr>
          <p:cNvPr id="39944" name="Oval 51"/>
          <p:cNvSpPr>
            <a:spLocks noChangeArrowheads="1"/>
          </p:cNvSpPr>
          <p:nvPr/>
        </p:nvSpPr>
        <p:spPr bwMode="auto">
          <a:xfrm>
            <a:off x="5962650" y="5518663"/>
            <a:ext cx="133350" cy="144463"/>
          </a:xfrm>
          <a:prstGeom prst="ellipse">
            <a:avLst/>
          </a:prstGeom>
          <a:solidFill>
            <a:srgbClr val="FF0000"/>
          </a:solidFill>
          <a:ln w="9525" algn="ctr">
            <a:solidFill>
              <a:srgbClr val="FF0000"/>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sp>
        <p:nvSpPr>
          <p:cNvPr id="39945" name="Oval 53"/>
          <p:cNvSpPr>
            <a:spLocks noChangeArrowheads="1"/>
          </p:cNvSpPr>
          <p:nvPr/>
        </p:nvSpPr>
        <p:spPr bwMode="auto">
          <a:xfrm>
            <a:off x="6759819" y="5518663"/>
            <a:ext cx="133350" cy="144463"/>
          </a:xfrm>
          <a:prstGeom prst="ellipse">
            <a:avLst/>
          </a:prstGeom>
          <a:solidFill>
            <a:srgbClr val="FF0000"/>
          </a:solidFill>
          <a:ln w="9525" algn="ctr">
            <a:solidFill>
              <a:srgbClr val="FF0000"/>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cxnSp>
        <p:nvCxnSpPr>
          <p:cNvPr id="39946" name="Straight Connector 12"/>
          <p:cNvCxnSpPr>
            <a:cxnSpLocks noChangeShapeType="1"/>
          </p:cNvCxnSpPr>
          <p:nvPr/>
        </p:nvCxnSpPr>
        <p:spPr bwMode="auto">
          <a:xfrm>
            <a:off x="8554917" y="3431099"/>
            <a:ext cx="2060331"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18" name="TextBox 117"/>
          <p:cNvSpPr txBox="1"/>
          <p:nvPr/>
        </p:nvSpPr>
        <p:spPr>
          <a:xfrm flipH="1">
            <a:off x="8597412" y="3040574"/>
            <a:ext cx="1951892" cy="369332"/>
          </a:xfrm>
          <a:prstGeom prst="rect">
            <a:avLst/>
          </a:prstGeom>
          <a:noFill/>
        </p:spPr>
        <p:txBody>
          <a:bodyPr>
            <a:spAutoFit/>
          </a:bodyPr>
          <a:lstStyle/>
          <a:p>
            <a:pPr>
              <a:defRPr/>
            </a:pPr>
            <a:r>
              <a:rPr lang="fi-FI" dirty="0"/>
              <a:t>0 </a:t>
            </a:r>
            <a:r>
              <a:rPr lang="fi-FI" dirty="0" err="1"/>
              <a:t>0</a:t>
            </a:r>
            <a:r>
              <a:rPr lang="fi-FI" dirty="0"/>
              <a:t> 0 1 </a:t>
            </a:r>
            <a:r>
              <a:rPr lang="fi-FI" dirty="0" err="1"/>
              <a:t>1</a:t>
            </a:r>
            <a:r>
              <a:rPr lang="fi-FI" dirty="0"/>
              <a:t> 0 1 </a:t>
            </a:r>
            <a:r>
              <a:rPr lang="fi-FI" dirty="0" err="1"/>
              <a:t>1</a:t>
            </a:r>
            <a:r>
              <a:rPr lang="fi-FI" dirty="0"/>
              <a:t> </a:t>
            </a:r>
          </a:p>
        </p:txBody>
      </p:sp>
      <p:cxnSp>
        <p:nvCxnSpPr>
          <p:cNvPr id="39948" name="Straight Arrow Connector 17"/>
          <p:cNvCxnSpPr>
            <a:cxnSpLocks noChangeShapeType="1"/>
          </p:cNvCxnSpPr>
          <p:nvPr/>
        </p:nvCxnSpPr>
        <p:spPr bwMode="auto">
          <a:xfrm>
            <a:off x="2706567" y="2783399"/>
            <a:ext cx="1329103"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9949" name="Straight Arrow Connector 19"/>
          <p:cNvCxnSpPr>
            <a:cxnSpLocks noChangeShapeType="1"/>
          </p:cNvCxnSpPr>
          <p:nvPr/>
        </p:nvCxnSpPr>
        <p:spPr bwMode="auto">
          <a:xfrm>
            <a:off x="2706567" y="3646999"/>
            <a:ext cx="1329103"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39950" name="Group 22"/>
          <p:cNvGrpSpPr>
            <a:grpSpLocks/>
          </p:cNvGrpSpPr>
          <p:nvPr/>
        </p:nvGrpSpPr>
        <p:grpSpPr bwMode="auto">
          <a:xfrm>
            <a:off x="4035670" y="2494476"/>
            <a:ext cx="464527" cy="504825"/>
            <a:chOff x="5817096" y="3140968"/>
            <a:chExt cx="504056" cy="504056"/>
          </a:xfrm>
        </p:grpSpPr>
        <p:sp>
          <p:nvSpPr>
            <p:cNvPr id="122" name="Oval 121"/>
            <p:cNvSpPr/>
            <p:nvPr/>
          </p:nvSpPr>
          <p:spPr bwMode="auto">
            <a:xfrm>
              <a:off x="5817096" y="3140968"/>
              <a:ext cx="504056" cy="5040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fi-FI" dirty="0"/>
            </a:p>
          </p:txBody>
        </p:sp>
        <p:sp>
          <p:nvSpPr>
            <p:cNvPr id="123" name="TextBox 122"/>
            <p:cNvSpPr txBox="1"/>
            <p:nvPr/>
          </p:nvSpPr>
          <p:spPr>
            <a:xfrm flipH="1">
              <a:off x="5888650" y="3140968"/>
              <a:ext cx="351407" cy="368769"/>
            </a:xfrm>
            <a:prstGeom prst="rect">
              <a:avLst/>
            </a:prstGeom>
            <a:noFill/>
          </p:spPr>
          <p:txBody>
            <a:bodyPr>
              <a:spAutoFit/>
            </a:bodyPr>
            <a:lstStyle/>
            <a:p>
              <a:pPr>
                <a:defRPr/>
              </a:pPr>
              <a:r>
                <a:rPr lang="fi-FI" dirty="0"/>
                <a:t>x</a:t>
              </a:r>
            </a:p>
          </p:txBody>
        </p:sp>
      </p:grpSp>
      <p:grpSp>
        <p:nvGrpSpPr>
          <p:cNvPr id="39951" name="Group 23"/>
          <p:cNvGrpSpPr>
            <a:grpSpLocks/>
          </p:cNvGrpSpPr>
          <p:nvPr/>
        </p:nvGrpSpPr>
        <p:grpSpPr bwMode="auto">
          <a:xfrm>
            <a:off x="4035670" y="3359661"/>
            <a:ext cx="464527" cy="503238"/>
            <a:chOff x="5817096" y="3140968"/>
            <a:chExt cx="504056" cy="504056"/>
          </a:xfrm>
        </p:grpSpPr>
        <p:sp>
          <p:nvSpPr>
            <p:cNvPr id="125" name="Oval 124"/>
            <p:cNvSpPr/>
            <p:nvPr/>
          </p:nvSpPr>
          <p:spPr bwMode="auto">
            <a:xfrm>
              <a:off x="5817096" y="3140968"/>
              <a:ext cx="504056" cy="5040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fi-FI" dirty="0"/>
            </a:p>
          </p:txBody>
        </p:sp>
        <p:sp>
          <p:nvSpPr>
            <p:cNvPr id="126" name="TextBox 125"/>
            <p:cNvSpPr txBox="1"/>
            <p:nvPr/>
          </p:nvSpPr>
          <p:spPr>
            <a:xfrm flipH="1">
              <a:off x="5888650" y="3140968"/>
              <a:ext cx="351407" cy="369932"/>
            </a:xfrm>
            <a:prstGeom prst="rect">
              <a:avLst/>
            </a:prstGeom>
            <a:noFill/>
          </p:spPr>
          <p:txBody>
            <a:bodyPr>
              <a:spAutoFit/>
            </a:bodyPr>
            <a:lstStyle/>
            <a:p>
              <a:pPr>
                <a:defRPr/>
              </a:pPr>
              <a:r>
                <a:rPr lang="fi-FI" dirty="0"/>
                <a:t>x</a:t>
              </a:r>
            </a:p>
          </p:txBody>
        </p:sp>
      </p:grpSp>
      <p:cxnSp>
        <p:nvCxnSpPr>
          <p:cNvPr id="39952" name="Straight Arrow Connector 30"/>
          <p:cNvCxnSpPr>
            <a:cxnSpLocks noChangeShapeType="1"/>
            <a:endCxn id="123" idx="0"/>
          </p:cNvCxnSpPr>
          <p:nvPr/>
        </p:nvCxnSpPr>
        <p:spPr bwMode="auto">
          <a:xfrm flipH="1">
            <a:off x="4263537" y="1775337"/>
            <a:ext cx="8061" cy="719139"/>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9953" name="Straight Arrow Connector 33"/>
          <p:cNvCxnSpPr>
            <a:cxnSpLocks noChangeShapeType="1"/>
            <a:endCxn id="125" idx="4"/>
          </p:cNvCxnSpPr>
          <p:nvPr/>
        </p:nvCxnSpPr>
        <p:spPr bwMode="auto">
          <a:xfrm flipV="1">
            <a:off x="4268666" y="3862899"/>
            <a:ext cx="0" cy="57626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9" name="TextBox 128"/>
          <p:cNvSpPr txBox="1"/>
          <p:nvPr/>
        </p:nvSpPr>
        <p:spPr>
          <a:xfrm flipH="1">
            <a:off x="3768970" y="4439162"/>
            <a:ext cx="1995854" cy="369332"/>
          </a:xfrm>
          <a:prstGeom prst="rect">
            <a:avLst/>
          </a:prstGeom>
          <a:noFill/>
        </p:spPr>
        <p:txBody>
          <a:bodyPr>
            <a:spAutoFit/>
          </a:bodyPr>
          <a:lstStyle/>
          <a:p>
            <a:pPr>
              <a:defRPr/>
            </a:pPr>
            <a:r>
              <a:rPr lang="fi-FI" dirty="0" err="1"/>
              <a:t>Sin</a:t>
            </a:r>
            <a:r>
              <a:rPr lang="fi-FI" dirty="0"/>
              <a:t>(2*pi*fc*t)</a:t>
            </a:r>
          </a:p>
        </p:txBody>
      </p:sp>
      <p:sp>
        <p:nvSpPr>
          <p:cNvPr id="130" name="TextBox 129"/>
          <p:cNvSpPr txBox="1"/>
          <p:nvPr/>
        </p:nvSpPr>
        <p:spPr>
          <a:xfrm flipH="1">
            <a:off x="3703028" y="1270512"/>
            <a:ext cx="1994388" cy="369332"/>
          </a:xfrm>
          <a:prstGeom prst="rect">
            <a:avLst/>
          </a:prstGeom>
          <a:noFill/>
        </p:spPr>
        <p:txBody>
          <a:bodyPr>
            <a:spAutoFit/>
          </a:bodyPr>
          <a:lstStyle/>
          <a:p>
            <a:pPr>
              <a:defRPr/>
            </a:pPr>
            <a:r>
              <a:rPr lang="fi-FI" dirty="0"/>
              <a:t>Cos(2*pi*fc*t)</a:t>
            </a:r>
          </a:p>
        </p:txBody>
      </p:sp>
      <p:sp>
        <p:nvSpPr>
          <p:cNvPr id="131" name="TextBox 130"/>
          <p:cNvSpPr txBox="1"/>
          <p:nvPr/>
        </p:nvSpPr>
        <p:spPr>
          <a:xfrm flipH="1">
            <a:off x="1907932" y="2638937"/>
            <a:ext cx="665285" cy="369332"/>
          </a:xfrm>
          <a:prstGeom prst="rect">
            <a:avLst/>
          </a:prstGeom>
          <a:noFill/>
        </p:spPr>
        <p:txBody>
          <a:bodyPr>
            <a:spAutoFit/>
          </a:bodyPr>
          <a:lstStyle/>
          <a:p>
            <a:pPr>
              <a:defRPr/>
            </a:pPr>
            <a:r>
              <a:rPr lang="fi-FI" dirty="0"/>
              <a:t>R(t)</a:t>
            </a:r>
          </a:p>
        </p:txBody>
      </p:sp>
      <p:cxnSp>
        <p:nvCxnSpPr>
          <p:cNvPr id="39957" name="Straight Connector 28"/>
          <p:cNvCxnSpPr>
            <a:cxnSpLocks noChangeShapeType="1"/>
          </p:cNvCxnSpPr>
          <p:nvPr/>
        </p:nvCxnSpPr>
        <p:spPr bwMode="auto">
          <a:xfrm>
            <a:off x="1975338" y="2207136"/>
            <a:ext cx="0" cy="93503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958" name="Straight Connector 31"/>
          <p:cNvCxnSpPr>
            <a:cxnSpLocks noChangeShapeType="1"/>
          </p:cNvCxnSpPr>
          <p:nvPr/>
        </p:nvCxnSpPr>
        <p:spPr bwMode="auto">
          <a:xfrm flipH="1" flipV="1">
            <a:off x="1841989" y="1991236"/>
            <a:ext cx="133350" cy="2159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959" name="Straight Connector 34"/>
          <p:cNvCxnSpPr>
            <a:cxnSpLocks noChangeShapeType="1"/>
          </p:cNvCxnSpPr>
          <p:nvPr/>
        </p:nvCxnSpPr>
        <p:spPr bwMode="auto">
          <a:xfrm flipV="1">
            <a:off x="1975340" y="1991236"/>
            <a:ext cx="131885" cy="2159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960" name="Straight Connector 40"/>
          <p:cNvCxnSpPr>
            <a:cxnSpLocks noChangeShapeType="1"/>
          </p:cNvCxnSpPr>
          <p:nvPr/>
        </p:nvCxnSpPr>
        <p:spPr bwMode="auto">
          <a:xfrm>
            <a:off x="1975340" y="3142174"/>
            <a:ext cx="73122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961" name="Straight Connector 44"/>
          <p:cNvCxnSpPr>
            <a:cxnSpLocks noChangeShapeType="1"/>
          </p:cNvCxnSpPr>
          <p:nvPr/>
        </p:nvCxnSpPr>
        <p:spPr bwMode="auto">
          <a:xfrm flipV="1">
            <a:off x="2706566" y="2783401"/>
            <a:ext cx="0" cy="3587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962" name="Straight Connector 52"/>
          <p:cNvCxnSpPr>
            <a:cxnSpLocks noChangeShapeType="1"/>
          </p:cNvCxnSpPr>
          <p:nvPr/>
        </p:nvCxnSpPr>
        <p:spPr bwMode="auto">
          <a:xfrm>
            <a:off x="2706566" y="3142176"/>
            <a:ext cx="0" cy="5048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9963" name="Rectangle 73"/>
          <p:cNvSpPr>
            <a:spLocks noChangeArrowheads="1"/>
          </p:cNvSpPr>
          <p:nvPr/>
        </p:nvSpPr>
        <p:spPr bwMode="auto">
          <a:xfrm>
            <a:off x="8022981" y="2494476"/>
            <a:ext cx="531934" cy="1584325"/>
          </a:xfrm>
          <a:prstGeom prst="rect">
            <a:avLst/>
          </a:prstGeom>
          <a:solidFill>
            <a:schemeClr val="accent1"/>
          </a:solidFill>
          <a:ln w="9525" algn="ctr">
            <a:solidFill>
              <a:schemeClr val="tx1"/>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cxnSp>
        <p:nvCxnSpPr>
          <p:cNvPr id="39964" name="Straight Connector 75"/>
          <p:cNvCxnSpPr>
            <a:cxnSpLocks noChangeShapeType="1"/>
            <a:stCxn id="122" idx="6"/>
          </p:cNvCxnSpPr>
          <p:nvPr/>
        </p:nvCxnSpPr>
        <p:spPr bwMode="auto">
          <a:xfrm>
            <a:off x="4500197" y="2746888"/>
            <a:ext cx="3522785" cy="3651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965" name="Straight Connector 77"/>
          <p:cNvCxnSpPr>
            <a:cxnSpLocks noChangeShapeType="1"/>
            <a:stCxn id="125" idx="6"/>
          </p:cNvCxnSpPr>
          <p:nvPr/>
        </p:nvCxnSpPr>
        <p:spPr bwMode="auto">
          <a:xfrm>
            <a:off x="4500197" y="3610488"/>
            <a:ext cx="3522785" cy="3651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39966" name="Group 62"/>
          <p:cNvGrpSpPr>
            <a:grpSpLocks/>
          </p:cNvGrpSpPr>
          <p:nvPr/>
        </p:nvGrpSpPr>
        <p:grpSpPr bwMode="auto">
          <a:xfrm>
            <a:off x="6827228" y="3431099"/>
            <a:ext cx="597877" cy="576262"/>
            <a:chOff x="2792760" y="5301208"/>
            <a:chExt cx="648072" cy="576064"/>
          </a:xfrm>
        </p:grpSpPr>
        <p:sp>
          <p:nvSpPr>
            <p:cNvPr id="39998" name="Rectangle 15"/>
            <p:cNvSpPr>
              <a:spLocks noChangeArrowheads="1"/>
            </p:cNvSpPr>
            <p:nvPr/>
          </p:nvSpPr>
          <p:spPr bwMode="auto">
            <a:xfrm>
              <a:off x="2792760" y="5301208"/>
              <a:ext cx="648072" cy="576064"/>
            </a:xfrm>
            <a:prstGeom prst="rect">
              <a:avLst/>
            </a:prstGeom>
            <a:solidFill>
              <a:schemeClr val="accent1"/>
            </a:solidFill>
            <a:ln w="9525" algn="ctr">
              <a:solidFill>
                <a:schemeClr val="tx1"/>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sp>
          <p:nvSpPr>
            <p:cNvPr id="39999" name="TextBox 142"/>
            <p:cNvSpPr txBox="1">
              <a:spLocks noChangeArrowheads="1"/>
            </p:cNvSpPr>
            <p:nvPr/>
          </p:nvSpPr>
          <p:spPr bwMode="auto">
            <a:xfrm flipH="1">
              <a:off x="2864238" y="5372620"/>
              <a:ext cx="432048" cy="46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grpSp>
      <p:grpSp>
        <p:nvGrpSpPr>
          <p:cNvPr id="39967" name="Group 63"/>
          <p:cNvGrpSpPr>
            <a:grpSpLocks/>
          </p:cNvGrpSpPr>
          <p:nvPr/>
        </p:nvGrpSpPr>
        <p:grpSpPr bwMode="auto">
          <a:xfrm>
            <a:off x="6693878" y="2494474"/>
            <a:ext cx="597877" cy="576262"/>
            <a:chOff x="2792760" y="5301208"/>
            <a:chExt cx="648072" cy="576064"/>
          </a:xfrm>
        </p:grpSpPr>
        <p:sp>
          <p:nvSpPr>
            <p:cNvPr id="39996" name="Rectangle 64"/>
            <p:cNvSpPr>
              <a:spLocks noChangeArrowheads="1"/>
            </p:cNvSpPr>
            <p:nvPr/>
          </p:nvSpPr>
          <p:spPr bwMode="auto">
            <a:xfrm>
              <a:off x="2792760" y="5301208"/>
              <a:ext cx="648072" cy="576064"/>
            </a:xfrm>
            <a:prstGeom prst="rect">
              <a:avLst/>
            </a:prstGeom>
            <a:solidFill>
              <a:schemeClr val="accent1"/>
            </a:solidFill>
            <a:ln w="9525" algn="ctr">
              <a:solidFill>
                <a:schemeClr val="tx1"/>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sp>
          <p:nvSpPr>
            <p:cNvPr id="39997" name="TextBox 145"/>
            <p:cNvSpPr txBox="1">
              <a:spLocks noChangeArrowheads="1"/>
            </p:cNvSpPr>
            <p:nvPr/>
          </p:nvSpPr>
          <p:spPr bwMode="auto">
            <a:xfrm flipH="1">
              <a:off x="2864238" y="5372620"/>
              <a:ext cx="432048" cy="46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grpSp>
      <p:grpSp>
        <p:nvGrpSpPr>
          <p:cNvPr id="39968" name="Group 66"/>
          <p:cNvGrpSpPr>
            <a:grpSpLocks/>
          </p:cNvGrpSpPr>
          <p:nvPr/>
        </p:nvGrpSpPr>
        <p:grpSpPr bwMode="auto">
          <a:xfrm>
            <a:off x="4699489" y="3431099"/>
            <a:ext cx="599342" cy="576262"/>
            <a:chOff x="2792760" y="5301208"/>
            <a:chExt cx="648072" cy="576064"/>
          </a:xfrm>
        </p:grpSpPr>
        <p:sp>
          <p:nvSpPr>
            <p:cNvPr id="39994" name="Rectangle 67"/>
            <p:cNvSpPr>
              <a:spLocks noChangeArrowheads="1"/>
            </p:cNvSpPr>
            <p:nvPr/>
          </p:nvSpPr>
          <p:spPr bwMode="auto">
            <a:xfrm>
              <a:off x="2792760" y="5301208"/>
              <a:ext cx="648072" cy="576064"/>
            </a:xfrm>
            <a:prstGeom prst="rect">
              <a:avLst/>
            </a:prstGeom>
            <a:solidFill>
              <a:schemeClr val="accent1"/>
            </a:solidFill>
            <a:ln w="9525" algn="ctr">
              <a:solidFill>
                <a:schemeClr val="tx1"/>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sp>
          <p:nvSpPr>
            <p:cNvPr id="39995" name="TextBox 148"/>
            <p:cNvSpPr txBox="1">
              <a:spLocks noChangeArrowheads="1"/>
            </p:cNvSpPr>
            <p:nvPr/>
          </p:nvSpPr>
          <p:spPr bwMode="auto">
            <a:xfrm flipH="1">
              <a:off x="2864064" y="5372620"/>
              <a:ext cx="432575" cy="46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grpSp>
      <p:grpSp>
        <p:nvGrpSpPr>
          <p:cNvPr id="39969" name="Group 69"/>
          <p:cNvGrpSpPr>
            <a:grpSpLocks/>
          </p:cNvGrpSpPr>
          <p:nvPr/>
        </p:nvGrpSpPr>
        <p:grpSpPr bwMode="auto">
          <a:xfrm>
            <a:off x="4699489" y="2494474"/>
            <a:ext cx="599342" cy="576262"/>
            <a:chOff x="2792760" y="5301208"/>
            <a:chExt cx="648072" cy="576064"/>
          </a:xfrm>
        </p:grpSpPr>
        <p:sp>
          <p:nvSpPr>
            <p:cNvPr id="39992" name="Rectangle 70"/>
            <p:cNvSpPr>
              <a:spLocks noChangeArrowheads="1"/>
            </p:cNvSpPr>
            <p:nvPr/>
          </p:nvSpPr>
          <p:spPr bwMode="auto">
            <a:xfrm>
              <a:off x="2792760" y="5301208"/>
              <a:ext cx="648072" cy="576064"/>
            </a:xfrm>
            <a:prstGeom prst="rect">
              <a:avLst/>
            </a:prstGeom>
            <a:solidFill>
              <a:schemeClr val="accent1"/>
            </a:solidFill>
            <a:ln w="9525" algn="ctr">
              <a:solidFill>
                <a:schemeClr val="tx1"/>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sp>
          <p:nvSpPr>
            <p:cNvPr id="39993" name="TextBox 151"/>
            <p:cNvSpPr txBox="1">
              <a:spLocks noChangeArrowheads="1"/>
            </p:cNvSpPr>
            <p:nvPr/>
          </p:nvSpPr>
          <p:spPr bwMode="auto">
            <a:xfrm flipH="1">
              <a:off x="2864064" y="5372620"/>
              <a:ext cx="432575" cy="46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grpSp>
      <p:cxnSp>
        <p:nvCxnSpPr>
          <p:cNvPr id="39970" name="Straight Connector 80"/>
          <p:cNvCxnSpPr>
            <a:cxnSpLocks noChangeShapeType="1"/>
          </p:cNvCxnSpPr>
          <p:nvPr/>
        </p:nvCxnSpPr>
        <p:spPr bwMode="auto">
          <a:xfrm flipV="1">
            <a:off x="6161943" y="2494476"/>
            <a:ext cx="332642" cy="2889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54" name="Arc 153"/>
          <p:cNvSpPr/>
          <p:nvPr/>
        </p:nvSpPr>
        <p:spPr bwMode="auto">
          <a:xfrm>
            <a:off x="6229351" y="2423038"/>
            <a:ext cx="265234" cy="792163"/>
          </a:xfrm>
          <a:prstGeom prst="arc">
            <a:avLst/>
          </a:prstGeom>
          <a:solidFill>
            <a:schemeClr val="bg1"/>
          </a:solidFill>
          <a:ln w="9525" cap="flat" cmpd="sng" algn="ctr">
            <a:solidFill>
              <a:schemeClr val="tx1"/>
            </a:solidFill>
            <a:prstDash val="solid"/>
            <a:round/>
            <a:headEnd type="none" w="med" len="med"/>
            <a:tailEnd type="arrow" w="med" len="med"/>
          </a:ln>
          <a:effectLst/>
        </p:spPr>
        <p:txBody>
          <a:bodyPr/>
          <a:lstStyle/>
          <a:p>
            <a:pPr>
              <a:defRPr/>
            </a:pPr>
            <a:endParaRPr lang="fi-FI"/>
          </a:p>
        </p:txBody>
      </p:sp>
      <p:cxnSp>
        <p:nvCxnSpPr>
          <p:cNvPr id="39972" name="Straight Connector 82"/>
          <p:cNvCxnSpPr>
            <a:cxnSpLocks noChangeShapeType="1"/>
          </p:cNvCxnSpPr>
          <p:nvPr/>
        </p:nvCxnSpPr>
        <p:spPr bwMode="auto">
          <a:xfrm flipV="1">
            <a:off x="6161943" y="3359661"/>
            <a:ext cx="332642" cy="28733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56" name="Arc 155"/>
          <p:cNvSpPr/>
          <p:nvPr/>
        </p:nvSpPr>
        <p:spPr bwMode="auto">
          <a:xfrm>
            <a:off x="6229351" y="3286638"/>
            <a:ext cx="265234" cy="792163"/>
          </a:xfrm>
          <a:prstGeom prst="arc">
            <a:avLst/>
          </a:prstGeom>
          <a:solidFill>
            <a:schemeClr val="bg1"/>
          </a:solidFill>
          <a:ln w="9525" cap="flat" cmpd="sng" algn="ctr">
            <a:solidFill>
              <a:schemeClr val="tx1"/>
            </a:solidFill>
            <a:prstDash val="solid"/>
            <a:round/>
            <a:headEnd type="none" w="med" len="med"/>
            <a:tailEnd type="arrow" w="med" len="med"/>
          </a:ln>
          <a:effectLst/>
        </p:spPr>
        <p:txBody>
          <a:bodyPr/>
          <a:lstStyle/>
          <a:p>
            <a:pPr>
              <a:defRPr/>
            </a:pPr>
            <a:endParaRPr lang="fi-FI"/>
          </a:p>
        </p:txBody>
      </p:sp>
      <p:sp>
        <p:nvSpPr>
          <p:cNvPr id="157" name="TextBox 156"/>
          <p:cNvSpPr txBox="1"/>
          <p:nvPr/>
        </p:nvSpPr>
        <p:spPr>
          <a:xfrm flipH="1">
            <a:off x="5962652" y="1991236"/>
            <a:ext cx="864577" cy="338138"/>
          </a:xfrm>
          <a:prstGeom prst="rect">
            <a:avLst/>
          </a:prstGeom>
          <a:noFill/>
        </p:spPr>
        <p:txBody>
          <a:bodyPr>
            <a:spAutoFit/>
          </a:bodyPr>
          <a:lstStyle/>
          <a:p>
            <a:pPr>
              <a:defRPr/>
            </a:pPr>
            <a:r>
              <a:rPr lang="fi-FI" sz="1600" dirty="0"/>
              <a:t>F = 1/Tb</a:t>
            </a:r>
          </a:p>
        </p:txBody>
      </p:sp>
      <p:grpSp>
        <p:nvGrpSpPr>
          <p:cNvPr id="39975" name="Group 69"/>
          <p:cNvGrpSpPr>
            <a:grpSpLocks/>
          </p:cNvGrpSpPr>
          <p:nvPr/>
        </p:nvGrpSpPr>
        <p:grpSpPr bwMode="auto">
          <a:xfrm>
            <a:off x="5498124" y="2494474"/>
            <a:ext cx="599343" cy="576262"/>
            <a:chOff x="2792760" y="5301208"/>
            <a:chExt cx="648072" cy="576064"/>
          </a:xfrm>
        </p:grpSpPr>
        <p:sp>
          <p:nvSpPr>
            <p:cNvPr id="39990" name="Rectangle 70"/>
            <p:cNvSpPr>
              <a:spLocks noChangeArrowheads="1"/>
            </p:cNvSpPr>
            <p:nvPr/>
          </p:nvSpPr>
          <p:spPr bwMode="auto">
            <a:xfrm>
              <a:off x="2792760" y="5301208"/>
              <a:ext cx="648072" cy="576064"/>
            </a:xfrm>
            <a:prstGeom prst="rect">
              <a:avLst/>
            </a:prstGeom>
            <a:solidFill>
              <a:schemeClr val="accent1"/>
            </a:solidFill>
            <a:ln w="9525" algn="ctr">
              <a:solidFill>
                <a:schemeClr val="tx1"/>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sp>
          <p:nvSpPr>
            <p:cNvPr id="39991" name="TextBox 160"/>
            <p:cNvSpPr txBox="1">
              <a:spLocks noChangeArrowheads="1"/>
            </p:cNvSpPr>
            <p:nvPr/>
          </p:nvSpPr>
          <p:spPr bwMode="auto">
            <a:xfrm flipH="1">
              <a:off x="2864064" y="5372620"/>
              <a:ext cx="432575" cy="46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grpSp>
      <p:grpSp>
        <p:nvGrpSpPr>
          <p:cNvPr id="39976" name="Group 66"/>
          <p:cNvGrpSpPr>
            <a:grpSpLocks/>
          </p:cNvGrpSpPr>
          <p:nvPr/>
        </p:nvGrpSpPr>
        <p:grpSpPr bwMode="auto">
          <a:xfrm>
            <a:off x="5498124" y="3431099"/>
            <a:ext cx="599343" cy="576262"/>
            <a:chOff x="2792760" y="5301208"/>
            <a:chExt cx="648072" cy="576064"/>
          </a:xfrm>
        </p:grpSpPr>
        <p:sp>
          <p:nvSpPr>
            <p:cNvPr id="39988" name="Rectangle 67"/>
            <p:cNvSpPr>
              <a:spLocks noChangeArrowheads="1"/>
            </p:cNvSpPr>
            <p:nvPr/>
          </p:nvSpPr>
          <p:spPr bwMode="auto">
            <a:xfrm>
              <a:off x="2792760" y="5301208"/>
              <a:ext cx="648072" cy="576064"/>
            </a:xfrm>
            <a:prstGeom prst="rect">
              <a:avLst/>
            </a:prstGeom>
            <a:solidFill>
              <a:schemeClr val="accent1"/>
            </a:solidFill>
            <a:ln w="9525" algn="ctr">
              <a:solidFill>
                <a:schemeClr val="tx1"/>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sp>
          <p:nvSpPr>
            <p:cNvPr id="39989" name="TextBox 163"/>
            <p:cNvSpPr txBox="1">
              <a:spLocks noChangeArrowheads="1"/>
            </p:cNvSpPr>
            <p:nvPr/>
          </p:nvSpPr>
          <p:spPr bwMode="auto">
            <a:xfrm flipH="1">
              <a:off x="2864064" y="5372620"/>
              <a:ext cx="432575" cy="46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grpSp>
      <p:graphicFrame>
        <p:nvGraphicFramePr>
          <p:cNvPr id="39977" name="Object 58"/>
          <p:cNvGraphicFramePr>
            <a:graphicFrameLocks noChangeAspect="1"/>
          </p:cNvGraphicFramePr>
          <p:nvPr>
            <p:extLst/>
          </p:nvPr>
        </p:nvGraphicFramePr>
        <p:xfrm>
          <a:off x="4633547" y="2402399"/>
          <a:ext cx="797169" cy="812800"/>
        </p:xfrm>
        <a:graphic>
          <a:graphicData uri="http://schemas.openxmlformats.org/presentationml/2006/ole">
            <mc:AlternateContent xmlns:mc="http://schemas.openxmlformats.org/markup-compatibility/2006">
              <mc:Choice xmlns:v="urn:schemas-microsoft-com:vml" Requires="v">
                <p:oleObj spid="_x0000_s1128" name="Kaava" r:id="rId4" imgW="126725" imgH="126725" progId="Equation.3">
                  <p:embed/>
                </p:oleObj>
              </mc:Choice>
              <mc:Fallback>
                <p:oleObj name="Kaava" r:id="rId4" imgW="126725" imgH="126725" progId="Equation.3">
                  <p:embed/>
                  <p:pic>
                    <p:nvPicPr>
                      <p:cNvPr id="39977"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3547" y="2402399"/>
                        <a:ext cx="797169"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78" name="Object 59"/>
          <p:cNvGraphicFramePr>
            <a:graphicFrameLocks noChangeAspect="1"/>
          </p:cNvGraphicFramePr>
          <p:nvPr>
            <p:extLst/>
          </p:nvPr>
        </p:nvGraphicFramePr>
        <p:xfrm>
          <a:off x="4633547" y="3359661"/>
          <a:ext cx="797169" cy="812800"/>
        </p:xfrm>
        <a:graphic>
          <a:graphicData uri="http://schemas.openxmlformats.org/presentationml/2006/ole">
            <mc:AlternateContent xmlns:mc="http://schemas.openxmlformats.org/markup-compatibility/2006">
              <mc:Choice xmlns:v="urn:schemas-microsoft-com:vml" Requires="v">
                <p:oleObj spid="_x0000_s1129" name="Kaava" r:id="rId6" imgW="126725" imgH="126725" progId="Equation.3">
                  <p:embed/>
                </p:oleObj>
              </mc:Choice>
              <mc:Fallback>
                <p:oleObj name="Kaava" r:id="rId6" imgW="126725" imgH="126725" progId="Equation.3">
                  <p:embed/>
                  <p:pic>
                    <p:nvPicPr>
                      <p:cNvPr id="39978"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3547" y="3359661"/>
                        <a:ext cx="797169"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9979" name="Straight Connector 166"/>
          <p:cNvCxnSpPr>
            <a:cxnSpLocks noChangeShapeType="1"/>
          </p:cNvCxnSpPr>
          <p:nvPr/>
        </p:nvCxnSpPr>
        <p:spPr bwMode="auto">
          <a:xfrm flipH="1">
            <a:off x="4966189" y="2567499"/>
            <a:ext cx="65942" cy="2159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cxnSp>
        <p:nvCxnSpPr>
          <p:cNvPr id="39980" name="Straight Connector 167"/>
          <p:cNvCxnSpPr>
            <a:cxnSpLocks noChangeShapeType="1"/>
          </p:cNvCxnSpPr>
          <p:nvPr/>
        </p:nvCxnSpPr>
        <p:spPr bwMode="auto">
          <a:xfrm flipH="1">
            <a:off x="4966189" y="3502536"/>
            <a:ext cx="65942" cy="215900"/>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graphicFrame>
        <p:nvGraphicFramePr>
          <p:cNvPr id="39981" name="Object 60"/>
          <p:cNvGraphicFramePr>
            <a:graphicFrameLocks noChangeAspect="1"/>
          </p:cNvGraphicFramePr>
          <p:nvPr>
            <p:extLst/>
          </p:nvPr>
        </p:nvGraphicFramePr>
        <p:xfrm>
          <a:off x="5498125" y="2070611"/>
          <a:ext cx="531935" cy="1289050"/>
        </p:xfrm>
        <a:graphic>
          <a:graphicData uri="http://schemas.openxmlformats.org/presentationml/2006/ole">
            <mc:AlternateContent xmlns:mc="http://schemas.openxmlformats.org/markup-compatibility/2006">
              <mc:Choice xmlns:v="urn:schemas-microsoft-com:vml" Requires="v">
                <p:oleObj spid="_x0000_s1130" name="Kaava" r:id="rId8" imgW="215713" imgH="482181" progId="Equation.3">
                  <p:embed/>
                </p:oleObj>
              </mc:Choice>
              <mc:Fallback>
                <p:oleObj name="Kaava" r:id="rId8" imgW="215713" imgH="482181" progId="Equation.3">
                  <p:embed/>
                  <p:pic>
                    <p:nvPicPr>
                      <p:cNvPr id="39981" name="Object 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125" y="2070611"/>
                        <a:ext cx="531935"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2" name="Object 61"/>
          <p:cNvGraphicFramePr>
            <a:graphicFrameLocks noChangeAspect="1"/>
          </p:cNvGraphicFramePr>
          <p:nvPr>
            <p:extLst/>
          </p:nvPr>
        </p:nvGraphicFramePr>
        <p:xfrm>
          <a:off x="5630009" y="3080263"/>
          <a:ext cx="531935" cy="1287463"/>
        </p:xfrm>
        <a:graphic>
          <a:graphicData uri="http://schemas.openxmlformats.org/presentationml/2006/ole">
            <mc:AlternateContent xmlns:mc="http://schemas.openxmlformats.org/markup-compatibility/2006">
              <mc:Choice xmlns:v="urn:schemas-microsoft-com:vml" Requires="v">
                <p:oleObj spid="_x0000_s1131" name="Kaava" r:id="rId10" imgW="215713" imgH="482181" progId="Equation.3">
                  <p:embed/>
                </p:oleObj>
              </mc:Choice>
              <mc:Fallback>
                <p:oleObj name="Kaava" r:id="rId10" imgW="215713" imgH="482181" progId="Equation.3">
                  <p:embed/>
                  <p:pic>
                    <p:nvPicPr>
                      <p:cNvPr id="39982" name="Object 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0009" y="3080263"/>
                        <a:ext cx="531935" cy="128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3" name="Object 62"/>
          <p:cNvGraphicFramePr>
            <a:graphicFrameLocks noChangeAspect="1"/>
          </p:cNvGraphicFramePr>
          <p:nvPr>
            <p:extLst/>
          </p:nvPr>
        </p:nvGraphicFramePr>
        <p:xfrm>
          <a:off x="6893170" y="2502413"/>
          <a:ext cx="590550" cy="568325"/>
        </p:xfrm>
        <a:graphic>
          <a:graphicData uri="http://schemas.openxmlformats.org/presentationml/2006/ole">
            <mc:AlternateContent xmlns:mc="http://schemas.openxmlformats.org/markup-compatibility/2006">
              <mc:Choice xmlns:v="urn:schemas-microsoft-com:vml" Requires="v">
                <p:oleObj spid="_x0000_s1132" name="Kaava" r:id="rId12" imgW="126890" imgH="380670" progId="Equation.3">
                  <p:embed/>
                </p:oleObj>
              </mc:Choice>
              <mc:Fallback>
                <p:oleObj name="Kaava" r:id="rId12" imgW="126890" imgH="380670" progId="Equation.3">
                  <p:embed/>
                  <p:pic>
                    <p:nvPicPr>
                      <p:cNvPr id="39983" name="Object 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93170" y="2502413"/>
                        <a:ext cx="59055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4" name="Object 63"/>
          <p:cNvGraphicFramePr>
            <a:graphicFrameLocks noChangeAspect="1"/>
          </p:cNvGraphicFramePr>
          <p:nvPr>
            <p:extLst/>
          </p:nvPr>
        </p:nvGraphicFramePr>
        <p:xfrm>
          <a:off x="6827227" y="3431101"/>
          <a:ext cx="590550" cy="568325"/>
        </p:xfrm>
        <a:graphic>
          <a:graphicData uri="http://schemas.openxmlformats.org/presentationml/2006/ole">
            <mc:AlternateContent xmlns:mc="http://schemas.openxmlformats.org/markup-compatibility/2006">
              <mc:Choice xmlns:v="urn:schemas-microsoft-com:vml" Requires="v">
                <p:oleObj spid="_x0000_s1133" name="Kaava" r:id="rId14" imgW="126890" imgH="380670" progId="Equation.3">
                  <p:embed/>
                </p:oleObj>
              </mc:Choice>
              <mc:Fallback>
                <p:oleObj name="Kaava" r:id="rId14" imgW="126890" imgH="380670" progId="Equation.3">
                  <p:embed/>
                  <p:pic>
                    <p:nvPicPr>
                      <p:cNvPr id="39984" name="Object 6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27227" y="3431101"/>
                        <a:ext cx="59055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 name="TextBox 172"/>
          <p:cNvSpPr txBox="1"/>
          <p:nvPr/>
        </p:nvSpPr>
        <p:spPr>
          <a:xfrm flipH="1">
            <a:off x="7291755" y="2350012"/>
            <a:ext cx="798635" cy="369332"/>
          </a:xfrm>
          <a:prstGeom prst="rect">
            <a:avLst/>
          </a:prstGeom>
          <a:noFill/>
        </p:spPr>
        <p:txBody>
          <a:bodyPr>
            <a:spAutoFit/>
          </a:bodyPr>
          <a:lstStyle/>
          <a:p>
            <a:pPr>
              <a:defRPr/>
            </a:pPr>
            <a:r>
              <a:rPr lang="fi-FI" dirty="0"/>
              <a:t>0011 </a:t>
            </a:r>
          </a:p>
        </p:txBody>
      </p:sp>
      <p:sp>
        <p:nvSpPr>
          <p:cNvPr id="174" name="TextBox 173"/>
          <p:cNvSpPr txBox="1"/>
          <p:nvPr/>
        </p:nvSpPr>
        <p:spPr>
          <a:xfrm flipH="1">
            <a:off x="7291755" y="3718437"/>
            <a:ext cx="864577" cy="369332"/>
          </a:xfrm>
          <a:prstGeom prst="rect">
            <a:avLst/>
          </a:prstGeom>
          <a:noFill/>
        </p:spPr>
        <p:txBody>
          <a:bodyPr>
            <a:spAutoFit/>
          </a:bodyPr>
          <a:lstStyle/>
          <a:p>
            <a:pPr>
              <a:defRPr/>
            </a:pPr>
            <a:r>
              <a:rPr lang="fi-FI" dirty="0"/>
              <a:t> 0101 </a:t>
            </a:r>
          </a:p>
        </p:txBody>
      </p:sp>
      <p:sp>
        <p:nvSpPr>
          <p:cNvPr id="39987" name="Left Brace 174"/>
          <p:cNvSpPr>
            <a:spLocks/>
          </p:cNvSpPr>
          <p:nvPr/>
        </p:nvSpPr>
        <p:spPr bwMode="auto">
          <a:xfrm rot="5400000">
            <a:off x="6139779" y="3630943"/>
            <a:ext cx="576263" cy="1329103"/>
          </a:xfrm>
          <a:prstGeom prst="leftBrace">
            <a:avLst>
              <a:gd name="adj1" fmla="val 8329"/>
              <a:gd name="adj2" fmla="val 50000"/>
            </a:avLst>
          </a:prstGeom>
          <a:solidFill>
            <a:schemeClr val="bg1"/>
          </a:solidFill>
          <a:ln w="9525" algn="ctr">
            <a:solidFill>
              <a:schemeClr val="tx1"/>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pic>
        <p:nvPicPr>
          <p:cNvPr id="3" name="Picture 2"/>
          <p:cNvPicPr>
            <a:picLocks noChangeAspect="1"/>
          </p:cNvPicPr>
          <p:nvPr/>
        </p:nvPicPr>
        <p:blipFill>
          <a:blip r:embed="rId16"/>
          <a:stretch>
            <a:fillRect/>
          </a:stretch>
        </p:blipFill>
        <p:spPr>
          <a:xfrm>
            <a:off x="1591775" y="4726500"/>
            <a:ext cx="2177196" cy="2054473"/>
          </a:xfrm>
          <a:prstGeom prst="rect">
            <a:avLst/>
          </a:prstGeom>
        </p:spPr>
      </p:pic>
    </p:spTree>
    <p:extLst>
      <p:ext uri="{BB962C8B-B14F-4D97-AF65-F5344CB8AC3E}">
        <p14:creationId xmlns:p14="http://schemas.microsoft.com/office/powerpoint/2010/main" val="851307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349" y="171298"/>
            <a:ext cx="8448117" cy="1032319"/>
          </a:xfrm>
        </p:spPr>
        <p:txBody>
          <a:bodyPr>
            <a:normAutofit/>
          </a:bodyPr>
          <a:lstStyle/>
          <a:p>
            <a:r>
              <a:rPr lang="fi-FI" dirty="0" smtClean="0"/>
              <a:t>Wireless </a:t>
            </a:r>
            <a:r>
              <a:rPr lang="fi-FI" dirty="0" err="1" smtClean="0"/>
              <a:t>systems</a:t>
            </a:r>
            <a:r>
              <a:rPr lang="fi-FI" dirty="0" smtClean="0"/>
              <a:t>, </a:t>
            </a:r>
            <a:r>
              <a:rPr lang="fi-FI" dirty="0" err="1" smtClean="0"/>
              <a:t>what</a:t>
            </a:r>
            <a:r>
              <a:rPr lang="fi-FI" dirty="0" smtClean="0"/>
              <a:t> is </a:t>
            </a:r>
            <a:r>
              <a:rPr lang="fi-FI" dirty="0" err="1" smtClean="0"/>
              <a:t>missing</a:t>
            </a:r>
            <a:r>
              <a:rPr lang="fi-FI" dirty="0" smtClean="0"/>
              <a:t>???</a:t>
            </a:r>
            <a:endParaRPr lang="fi-FI" dirty="0"/>
          </a:p>
        </p:txBody>
      </p:sp>
      <p:pic>
        <p:nvPicPr>
          <p:cNvPr id="8" name="Picture 7"/>
          <p:cNvPicPr>
            <a:picLocks noChangeAspect="1"/>
          </p:cNvPicPr>
          <p:nvPr/>
        </p:nvPicPr>
        <p:blipFill>
          <a:blip r:embed="rId3"/>
          <a:stretch>
            <a:fillRect/>
          </a:stretch>
        </p:blipFill>
        <p:spPr>
          <a:xfrm>
            <a:off x="2491833" y="1303338"/>
            <a:ext cx="7124700" cy="4962525"/>
          </a:xfrm>
          <a:prstGeom prst="rect">
            <a:avLst/>
          </a:prstGeom>
        </p:spPr>
      </p:pic>
    </p:spTree>
    <p:extLst>
      <p:ext uri="{BB962C8B-B14F-4D97-AF65-F5344CB8AC3E}">
        <p14:creationId xmlns:p14="http://schemas.microsoft.com/office/powerpoint/2010/main" val="1997193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3222" y="266257"/>
            <a:ext cx="7061183" cy="1032319"/>
          </a:xfrm>
        </p:spPr>
        <p:txBody>
          <a:bodyPr/>
          <a:lstStyle/>
          <a:p>
            <a:r>
              <a:rPr lang="fi-FI" dirty="0" err="1" smtClean="0"/>
              <a:t>IoT</a:t>
            </a:r>
            <a:r>
              <a:rPr lang="fi-FI" dirty="0" smtClean="0"/>
              <a:t> </a:t>
            </a:r>
            <a:r>
              <a:rPr lang="fi-FI" dirty="0" err="1" smtClean="0"/>
              <a:t>enterprices</a:t>
            </a:r>
            <a:r>
              <a:rPr lang="fi-FI" dirty="0" smtClean="0"/>
              <a:t> at Oulu</a:t>
            </a:r>
            <a:endParaRPr lang="fi-FI" dirty="0"/>
          </a:p>
        </p:txBody>
      </p:sp>
      <p:sp>
        <p:nvSpPr>
          <p:cNvPr id="6" name="Slide Number Placeholder 5"/>
          <p:cNvSpPr>
            <a:spLocks noGrp="1"/>
          </p:cNvSpPr>
          <p:nvPr>
            <p:ph type="sldNum" sz="quarter" idx="4294967295"/>
          </p:nvPr>
        </p:nvSpPr>
        <p:spPr/>
        <p:txBody>
          <a:bodyPr/>
          <a:lstStyle/>
          <a:p>
            <a:fld id="{E9503C81-D37B-AC44-BBF5-D39836EA1E64}" type="slidenum">
              <a:rPr lang="fi-FI" smtClean="0"/>
              <a:pPr/>
              <a:t>12</a:t>
            </a:fld>
            <a:endParaRPr lang="fi-FI" dirty="0"/>
          </a:p>
        </p:txBody>
      </p:sp>
      <p:pic>
        <p:nvPicPr>
          <p:cNvPr id="7" name="Picture 6"/>
          <p:cNvPicPr>
            <a:picLocks noChangeAspect="1"/>
          </p:cNvPicPr>
          <p:nvPr/>
        </p:nvPicPr>
        <p:blipFill>
          <a:blip r:embed="rId3"/>
          <a:stretch>
            <a:fillRect/>
          </a:stretch>
        </p:blipFill>
        <p:spPr>
          <a:xfrm>
            <a:off x="2280356" y="1298575"/>
            <a:ext cx="7354804" cy="5022557"/>
          </a:xfrm>
          <a:prstGeom prst="rect">
            <a:avLst/>
          </a:prstGeom>
        </p:spPr>
      </p:pic>
    </p:spTree>
    <p:extLst>
      <p:ext uri="{BB962C8B-B14F-4D97-AF65-F5344CB8AC3E}">
        <p14:creationId xmlns:p14="http://schemas.microsoft.com/office/powerpoint/2010/main" val="1965490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52" y="94616"/>
            <a:ext cx="7061183" cy="1032319"/>
          </a:xfrm>
        </p:spPr>
        <p:txBody>
          <a:bodyPr/>
          <a:lstStyle/>
          <a:p>
            <a:r>
              <a:rPr lang="fi-FI" dirty="0" smtClean="0"/>
              <a:t>Wireless </a:t>
            </a:r>
            <a:r>
              <a:rPr lang="fi-FI" dirty="0" err="1" smtClean="0"/>
              <a:t>systems</a:t>
            </a:r>
            <a:r>
              <a:rPr lang="fi-FI" dirty="0" smtClean="0"/>
              <a:t>, </a:t>
            </a:r>
            <a:r>
              <a:rPr lang="fi-FI" dirty="0" err="1" smtClean="0"/>
              <a:t>difference</a:t>
            </a:r>
            <a:r>
              <a:rPr lang="fi-FI" dirty="0" smtClean="0"/>
              <a:t>?</a:t>
            </a:r>
            <a:endParaRPr lang="fi-FI" dirty="0"/>
          </a:p>
        </p:txBody>
      </p:sp>
      <p:pic>
        <p:nvPicPr>
          <p:cNvPr id="7" name="Picture 6"/>
          <p:cNvPicPr>
            <a:picLocks noChangeAspect="1"/>
          </p:cNvPicPr>
          <p:nvPr/>
        </p:nvPicPr>
        <p:blipFill>
          <a:blip r:embed="rId3"/>
          <a:stretch>
            <a:fillRect/>
          </a:stretch>
        </p:blipFill>
        <p:spPr>
          <a:xfrm>
            <a:off x="508000" y="1126935"/>
            <a:ext cx="5277342" cy="3663026"/>
          </a:xfrm>
          <a:prstGeom prst="rect">
            <a:avLst/>
          </a:prstGeom>
        </p:spPr>
      </p:pic>
      <p:pic>
        <p:nvPicPr>
          <p:cNvPr id="8" name="Picture 7"/>
          <p:cNvPicPr>
            <a:picLocks noChangeAspect="1"/>
          </p:cNvPicPr>
          <p:nvPr/>
        </p:nvPicPr>
        <p:blipFill>
          <a:blip r:embed="rId4"/>
          <a:stretch>
            <a:fillRect/>
          </a:stretch>
        </p:blipFill>
        <p:spPr>
          <a:xfrm>
            <a:off x="5785342" y="2740567"/>
            <a:ext cx="5904586" cy="4037924"/>
          </a:xfrm>
          <a:prstGeom prst="rect">
            <a:avLst/>
          </a:prstGeom>
        </p:spPr>
      </p:pic>
    </p:spTree>
    <p:extLst>
      <p:ext uri="{BB962C8B-B14F-4D97-AF65-F5344CB8AC3E}">
        <p14:creationId xmlns:p14="http://schemas.microsoft.com/office/powerpoint/2010/main" val="1794689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Wireless </a:t>
            </a:r>
            <a:r>
              <a:rPr lang="fi-FI" dirty="0" err="1" smtClean="0"/>
              <a:t>systems</a:t>
            </a:r>
            <a:r>
              <a:rPr lang="fi-FI" dirty="0" smtClean="0"/>
              <a:t>, </a:t>
            </a:r>
            <a:r>
              <a:rPr lang="fi-FI" dirty="0" err="1" smtClean="0"/>
              <a:t>what</a:t>
            </a:r>
            <a:r>
              <a:rPr lang="fi-FI" dirty="0" smtClean="0"/>
              <a:t> </a:t>
            </a:r>
            <a:r>
              <a:rPr lang="fi-FI" dirty="0" err="1" smtClean="0"/>
              <a:t>happens</a:t>
            </a:r>
            <a:r>
              <a:rPr lang="fi-FI" dirty="0" smtClean="0"/>
              <a:t> </a:t>
            </a:r>
            <a:r>
              <a:rPr lang="fi-FI" dirty="0" err="1" smtClean="0"/>
              <a:t>next</a:t>
            </a:r>
            <a:endParaRPr lang="fi-FI" dirty="0"/>
          </a:p>
        </p:txBody>
      </p:sp>
      <p:sp>
        <p:nvSpPr>
          <p:cNvPr id="4" name="Date Placeholder 3"/>
          <p:cNvSpPr>
            <a:spLocks noGrp="1"/>
          </p:cNvSpPr>
          <p:nvPr>
            <p:ph type="dt" sz="half" idx="4294967295"/>
          </p:nvPr>
        </p:nvSpPr>
        <p:spPr/>
        <p:txBody>
          <a:bodyPr/>
          <a:lstStyle/>
          <a:p>
            <a:fld id="{49E3C154-EC71-AF42-A447-B7446EC6251E}" type="datetime3">
              <a:rPr lang="en-US" smtClean="0"/>
              <a:pPr/>
              <a:t>12 December 2017</a:t>
            </a:fld>
            <a:endParaRPr lang="fi-FI" dirty="0"/>
          </a:p>
        </p:txBody>
      </p:sp>
      <p:sp>
        <p:nvSpPr>
          <p:cNvPr id="5" name="Footer Placeholder 4"/>
          <p:cNvSpPr>
            <a:spLocks noGrp="1"/>
          </p:cNvSpPr>
          <p:nvPr>
            <p:ph type="ftr" sz="quarter" idx="4294967295"/>
          </p:nvPr>
        </p:nvSpPr>
        <p:spPr/>
        <p:txBody>
          <a:bodyPr/>
          <a:lstStyle/>
          <a:p>
            <a:r>
              <a:rPr lang="fi-FI" smtClean="0"/>
              <a:t>Kari Jyrkkä</a:t>
            </a:r>
            <a:endParaRPr lang="fi-FI" dirty="0"/>
          </a:p>
        </p:txBody>
      </p:sp>
      <p:sp>
        <p:nvSpPr>
          <p:cNvPr id="6" name="Slide Number Placeholder 5"/>
          <p:cNvSpPr>
            <a:spLocks noGrp="1"/>
          </p:cNvSpPr>
          <p:nvPr>
            <p:ph type="sldNum" sz="quarter" idx="4294967295"/>
          </p:nvPr>
        </p:nvSpPr>
        <p:spPr/>
        <p:txBody>
          <a:bodyPr/>
          <a:lstStyle/>
          <a:p>
            <a:fld id="{E9503C81-D37B-AC44-BBF5-D39836EA1E64}" type="slidenum">
              <a:rPr lang="fi-FI" smtClean="0"/>
              <a:pPr/>
              <a:t>14</a:t>
            </a:fld>
            <a:endParaRPr lang="fi-FI" dirty="0"/>
          </a:p>
        </p:txBody>
      </p:sp>
      <p:pic>
        <p:nvPicPr>
          <p:cNvPr id="7" name="Content Placeholder 6"/>
          <p:cNvPicPr>
            <a:picLocks noGrp="1" noChangeAspect="1"/>
          </p:cNvPicPr>
          <p:nvPr>
            <p:ph idx="1"/>
          </p:nvPr>
        </p:nvPicPr>
        <p:blipFill>
          <a:blip r:embed="rId3"/>
          <a:stretch>
            <a:fillRect/>
          </a:stretch>
        </p:blipFill>
        <p:spPr>
          <a:xfrm>
            <a:off x="1981201" y="2225724"/>
            <a:ext cx="8141561" cy="3286966"/>
          </a:xfrm>
          <a:prstGeom prst="rect">
            <a:avLst/>
          </a:prstGeom>
        </p:spPr>
      </p:pic>
      <p:sp>
        <p:nvSpPr>
          <p:cNvPr id="8" name="TextBox 7"/>
          <p:cNvSpPr txBox="1"/>
          <p:nvPr/>
        </p:nvSpPr>
        <p:spPr>
          <a:xfrm>
            <a:off x="2191265" y="5654654"/>
            <a:ext cx="5994654" cy="369332"/>
          </a:xfrm>
          <a:prstGeom prst="rect">
            <a:avLst/>
          </a:prstGeom>
          <a:noFill/>
        </p:spPr>
        <p:txBody>
          <a:bodyPr wrap="none" rtlCol="0">
            <a:spAutoFit/>
          </a:bodyPr>
          <a:lstStyle/>
          <a:p>
            <a:r>
              <a:rPr lang="fi-FI" dirty="0" err="1"/>
              <a:t>Source</a:t>
            </a:r>
            <a:r>
              <a:rPr lang="fi-FI" dirty="0"/>
              <a:t>: Nokia, LTE-M Optimizing LTE for </a:t>
            </a:r>
            <a:r>
              <a:rPr lang="fi-FI" dirty="0" err="1"/>
              <a:t>the</a:t>
            </a:r>
            <a:r>
              <a:rPr lang="fi-FI" dirty="0"/>
              <a:t> Internet of </a:t>
            </a:r>
            <a:r>
              <a:rPr lang="fi-FI" dirty="0" err="1"/>
              <a:t>Things</a:t>
            </a:r>
            <a:endParaRPr lang="fi-FI" dirty="0"/>
          </a:p>
        </p:txBody>
      </p:sp>
    </p:spTree>
    <p:extLst>
      <p:ext uri="{BB962C8B-B14F-4D97-AF65-F5344CB8AC3E}">
        <p14:creationId xmlns:p14="http://schemas.microsoft.com/office/powerpoint/2010/main" val="1204070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Wired</a:t>
            </a:r>
            <a:r>
              <a:rPr lang="fi-FI" dirty="0" smtClean="0"/>
              <a:t> </a:t>
            </a:r>
            <a:r>
              <a:rPr lang="fi-FI" dirty="0" err="1" smtClean="0"/>
              <a:t>vs</a:t>
            </a:r>
            <a:r>
              <a:rPr lang="fi-FI" dirty="0" smtClean="0"/>
              <a:t> Wireless</a:t>
            </a:r>
            <a:endParaRPr lang="fi-FI" dirty="0"/>
          </a:p>
        </p:txBody>
      </p:sp>
      <p:pic>
        <p:nvPicPr>
          <p:cNvPr id="7" name="Picture 6"/>
          <p:cNvPicPr>
            <a:picLocks noChangeAspect="1"/>
          </p:cNvPicPr>
          <p:nvPr/>
        </p:nvPicPr>
        <p:blipFill>
          <a:blip r:embed="rId2"/>
          <a:stretch>
            <a:fillRect/>
          </a:stretch>
        </p:blipFill>
        <p:spPr>
          <a:xfrm>
            <a:off x="2561039" y="2283334"/>
            <a:ext cx="6086475" cy="3695700"/>
          </a:xfrm>
          <a:prstGeom prst="rect">
            <a:avLst/>
          </a:prstGeom>
        </p:spPr>
      </p:pic>
    </p:spTree>
    <p:extLst>
      <p:ext uri="{BB962C8B-B14F-4D97-AF65-F5344CB8AC3E}">
        <p14:creationId xmlns:p14="http://schemas.microsoft.com/office/powerpoint/2010/main" val="35447746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5908" y="657497"/>
            <a:ext cx="7061183" cy="1032319"/>
          </a:xfrm>
        </p:spPr>
        <p:txBody>
          <a:bodyPr>
            <a:normAutofit/>
          </a:bodyPr>
          <a:lstStyle/>
          <a:p>
            <a:r>
              <a:rPr lang="fi-FI" dirty="0" err="1" smtClean="0"/>
              <a:t>Wired</a:t>
            </a:r>
            <a:r>
              <a:rPr lang="fi-FI" dirty="0" smtClean="0"/>
              <a:t> </a:t>
            </a:r>
            <a:r>
              <a:rPr lang="fi-FI" dirty="0" err="1" smtClean="0"/>
              <a:t>vs</a:t>
            </a:r>
            <a:r>
              <a:rPr lang="fi-FI" dirty="0" smtClean="0"/>
              <a:t> Wireless, </a:t>
            </a:r>
            <a:r>
              <a:rPr lang="fi-FI" dirty="0" err="1" smtClean="0"/>
              <a:t>attenuation</a:t>
            </a:r>
            <a:endParaRPr lang="fi-FI" dirty="0"/>
          </a:p>
        </p:txBody>
      </p:sp>
      <p:pic>
        <p:nvPicPr>
          <p:cNvPr id="7" name="Picture 6"/>
          <p:cNvPicPr>
            <a:picLocks noChangeAspect="1"/>
          </p:cNvPicPr>
          <p:nvPr/>
        </p:nvPicPr>
        <p:blipFill>
          <a:blip r:embed="rId3"/>
          <a:stretch>
            <a:fillRect/>
          </a:stretch>
        </p:blipFill>
        <p:spPr>
          <a:xfrm>
            <a:off x="6473341" y="2865864"/>
            <a:ext cx="4112689" cy="2265464"/>
          </a:xfrm>
          <a:prstGeom prst="rect">
            <a:avLst/>
          </a:prstGeom>
        </p:spPr>
      </p:pic>
      <p:pic>
        <p:nvPicPr>
          <p:cNvPr id="3" name="Picture 2"/>
          <p:cNvPicPr>
            <a:picLocks noChangeAspect="1"/>
          </p:cNvPicPr>
          <p:nvPr/>
        </p:nvPicPr>
        <p:blipFill>
          <a:blip r:embed="rId4"/>
          <a:stretch>
            <a:fillRect/>
          </a:stretch>
        </p:blipFill>
        <p:spPr>
          <a:xfrm>
            <a:off x="1524001" y="1848583"/>
            <a:ext cx="4905375" cy="3981450"/>
          </a:xfrm>
          <a:prstGeom prst="rect">
            <a:avLst/>
          </a:prstGeom>
        </p:spPr>
      </p:pic>
    </p:spTree>
    <p:extLst>
      <p:ext uri="{BB962C8B-B14F-4D97-AF65-F5344CB8AC3E}">
        <p14:creationId xmlns:p14="http://schemas.microsoft.com/office/powerpoint/2010/main" val="2178597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9527" y="543390"/>
            <a:ext cx="7061183" cy="1032319"/>
          </a:xfrm>
        </p:spPr>
        <p:txBody>
          <a:bodyPr/>
          <a:lstStyle/>
          <a:p>
            <a:r>
              <a:rPr lang="fi-FI" dirty="0" err="1" smtClean="0"/>
              <a:t>Wired</a:t>
            </a:r>
            <a:r>
              <a:rPr lang="fi-FI" dirty="0" smtClean="0"/>
              <a:t> </a:t>
            </a:r>
            <a:r>
              <a:rPr lang="fi-FI" dirty="0" err="1" smtClean="0"/>
              <a:t>vs</a:t>
            </a:r>
            <a:r>
              <a:rPr lang="fi-FI" dirty="0" smtClean="0"/>
              <a:t> Wireless, </a:t>
            </a:r>
            <a:r>
              <a:rPr lang="fi-FI" dirty="0" err="1" smtClean="0"/>
              <a:t>attenuation</a:t>
            </a:r>
            <a:endParaRPr lang="fi-FI" dirty="0"/>
          </a:p>
        </p:txBody>
      </p:sp>
      <p:pic>
        <p:nvPicPr>
          <p:cNvPr id="7" name="Picture 6"/>
          <p:cNvPicPr>
            <a:picLocks noChangeAspect="1"/>
          </p:cNvPicPr>
          <p:nvPr/>
        </p:nvPicPr>
        <p:blipFill>
          <a:blip r:embed="rId3"/>
          <a:stretch>
            <a:fillRect/>
          </a:stretch>
        </p:blipFill>
        <p:spPr>
          <a:xfrm>
            <a:off x="1635512" y="1810672"/>
            <a:ext cx="9032488" cy="4183271"/>
          </a:xfrm>
          <a:prstGeom prst="rect">
            <a:avLst/>
          </a:prstGeom>
        </p:spPr>
      </p:pic>
      <p:sp>
        <p:nvSpPr>
          <p:cNvPr id="8" name="TextBox 7"/>
          <p:cNvSpPr txBox="1"/>
          <p:nvPr/>
        </p:nvSpPr>
        <p:spPr>
          <a:xfrm>
            <a:off x="2141690" y="5993942"/>
            <a:ext cx="2805448" cy="369332"/>
          </a:xfrm>
          <a:prstGeom prst="rect">
            <a:avLst/>
          </a:prstGeom>
          <a:noFill/>
        </p:spPr>
        <p:txBody>
          <a:bodyPr wrap="none" rtlCol="0">
            <a:spAutoFit/>
          </a:bodyPr>
          <a:lstStyle/>
          <a:p>
            <a:r>
              <a:rPr lang="fi-FI" dirty="0" err="1"/>
              <a:t>Source</a:t>
            </a:r>
            <a:r>
              <a:rPr lang="fi-FI" dirty="0"/>
              <a:t>: </a:t>
            </a:r>
            <a:r>
              <a:rPr lang="fi-FI" dirty="0" err="1"/>
              <a:t>Sytstimax</a:t>
            </a:r>
            <a:r>
              <a:rPr lang="fi-FI" dirty="0"/>
              <a:t> Solutions </a:t>
            </a:r>
          </a:p>
        </p:txBody>
      </p:sp>
    </p:spTree>
    <p:extLst>
      <p:ext uri="{BB962C8B-B14F-4D97-AF65-F5344CB8AC3E}">
        <p14:creationId xmlns:p14="http://schemas.microsoft.com/office/powerpoint/2010/main" val="27764282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998" y="419404"/>
            <a:ext cx="7061183" cy="1032319"/>
          </a:xfrm>
        </p:spPr>
        <p:txBody>
          <a:bodyPr/>
          <a:lstStyle/>
          <a:p>
            <a:r>
              <a:rPr lang="fi-FI" dirty="0" err="1" smtClean="0"/>
              <a:t>Wired</a:t>
            </a:r>
            <a:r>
              <a:rPr lang="fi-FI" dirty="0" smtClean="0"/>
              <a:t> </a:t>
            </a:r>
            <a:r>
              <a:rPr lang="fi-FI" dirty="0" err="1" smtClean="0"/>
              <a:t>vs</a:t>
            </a:r>
            <a:r>
              <a:rPr lang="fi-FI" dirty="0" smtClean="0"/>
              <a:t> Wireless, </a:t>
            </a:r>
            <a:r>
              <a:rPr lang="fi-FI" dirty="0" err="1" smtClean="0"/>
              <a:t>attenuation</a:t>
            </a:r>
            <a:endParaRPr lang="fi-FI" dirty="0"/>
          </a:p>
        </p:txBody>
      </p:sp>
      <p:pic>
        <p:nvPicPr>
          <p:cNvPr id="7" name="Picture 6"/>
          <p:cNvPicPr>
            <a:picLocks noChangeAspect="1"/>
          </p:cNvPicPr>
          <p:nvPr/>
        </p:nvPicPr>
        <p:blipFill>
          <a:blip r:embed="rId3"/>
          <a:stretch>
            <a:fillRect/>
          </a:stretch>
        </p:blipFill>
        <p:spPr>
          <a:xfrm>
            <a:off x="6430538" y="3977876"/>
            <a:ext cx="4237463" cy="2768020"/>
          </a:xfrm>
          <a:prstGeom prst="rect">
            <a:avLst/>
          </a:prstGeom>
        </p:spPr>
      </p:pic>
      <p:sp>
        <p:nvSpPr>
          <p:cNvPr id="8" name="TextBox 7"/>
          <p:cNvSpPr txBox="1"/>
          <p:nvPr/>
        </p:nvSpPr>
        <p:spPr>
          <a:xfrm>
            <a:off x="1781000" y="4970548"/>
            <a:ext cx="4194482" cy="1200329"/>
          </a:xfrm>
          <a:prstGeom prst="rect">
            <a:avLst/>
          </a:prstGeom>
          <a:noFill/>
        </p:spPr>
        <p:txBody>
          <a:bodyPr wrap="none" rtlCol="0">
            <a:spAutoFit/>
          </a:bodyPr>
          <a:lstStyle/>
          <a:p>
            <a:r>
              <a:rPr lang="fi-FI" dirty="0" err="1"/>
              <a:t>Sources</a:t>
            </a:r>
            <a:r>
              <a:rPr lang="fi-FI" dirty="0"/>
              <a:t>:</a:t>
            </a:r>
          </a:p>
          <a:p>
            <a:r>
              <a:rPr lang="fi-FI" dirty="0">
                <a:hlinkClick r:id="rId4"/>
              </a:rPr>
              <a:t>http://www.thefoa.org/tech/lossbudg.htm</a:t>
            </a:r>
            <a:endParaRPr lang="fi-FI" dirty="0"/>
          </a:p>
          <a:p>
            <a:r>
              <a:rPr lang="fi-FI" dirty="0"/>
              <a:t>http://www.cisco.com</a:t>
            </a:r>
          </a:p>
          <a:p>
            <a:endParaRPr lang="fi-FI" dirty="0"/>
          </a:p>
        </p:txBody>
      </p:sp>
      <p:pic>
        <p:nvPicPr>
          <p:cNvPr id="9" name="Picture 8"/>
          <p:cNvPicPr>
            <a:picLocks noChangeAspect="1"/>
          </p:cNvPicPr>
          <p:nvPr/>
        </p:nvPicPr>
        <p:blipFill>
          <a:blip r:embed="rId5"/>
          <a:stretch>
            <a:fillRect/>
          </a:stretch>
        </p:blipFill>
        <p:spPr>
          <a:xfrm>
            <a:off x="1636036" y="1213287"/>
            <a:ext cx="5783417" cy="2844407"/>
          </a:xfrm>
          <a:prstGeom prst="rect">
            <a:avLst/>
          </a:prstGeom>
        </p:spPr>
      </p:pic>
    </p:spTree>
    <p:extLst>
      <p:ext uri="{BB962C8B-B14F-4D97-AF65-F5344CB8AC3E}">
        <p14:creationId xmlns:p14="http://schemas.microsoft.com/office/powerpoint/2010/main" val="298651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Wired</a:t>
            </a:r>
            <a:r>
              <a:rPr lang="fi-FI" dirty="0" smtClean="0"/>
              <a:t> </a:t>
            </a:r>
            <a:r>
              <a:rPr lang="fi-FI" dirty="0" err="1" smtClean="0"/>
              <a:t>vs</a:t>
            </a:r>
            <a:r>
              <a:rPr lang="fi-FI" dirty="0" smtClean="0"/>
              <a:t> Wireless, </a:t>
            </a:r>
            <a:r>
              <a:rPr lang="fi-FI" dirty="0" err="1" smtClean="0"/>
              <a:t>Bit</a:t>
            </a:r>
            <a:r>
              <a:rPr lang="fi-FI" dirty="0" smtClean="0"/>
              <a:t> </a:t>
            </a:r>
            <a:r>
              <a:rPr lang="fi-FI" dirty="0" err="1" smtClean="0"/>
              <a:t>rates</a:t>
            </a:r>
            <a:endParaRPr lang="fi-FI" dirty="0"/>
          </a:p>
        </p:txBody>
      </p:sp>
      <p:graphicFrame>
        <p:nvGraphicFramePr>
          <p:cNvPr id="7" name="Content Placeholder 6"/>
          <p:cNvGraphicFramePr>
            <a:graphicFrameLocks noGrp="1"/>
          </p:cNvGraphicFramePr>
          <p:nvPr>
            <p:ph idx="1"/>
            <p:extLst/>
          </p:nvPr>
        </p:nvGraphicFramePr>
        <p:xfrm>
          <a:off x="2560638" y="2081213"/>
          <a:ext cx="7061200" cy="2595880"/>
        </p:xfrm>
        <a:graphic>
          <a:graphicData uri="http://schemas.openxmlformats.org/drawingml/2006/table">
            <a:tbl>
              <a:tblPr firstRow="1" bandRow="1">
                <a:tableStyleId>{5C22544A-7EE6-4342-B048-85BDC9FD1C3A}</a:tableStyleId>
              </a:tblPr>
              <a:tblGrid>
                <a:gridCol w="3530600">
                  <a:extLst>
                    <a:ext uri="{9D8B030D-6E8A-4147-A177-3AD203B41FA5}">
                      <a16:colId xmlns:a16="http://schemas.microsoft.com/office/drawing/2014/main" val="20000"/>
                    </a:ext>
                  </a:extLst>
                </a:gridCol>
                <a:gridCol w="3530600">
                  <a:extLst>
                    <a:ext uri="{9D8B030D-6E8A-4147-A177-3AD203B41FA5}">
                      <a16:colId xmlns:a16="http://schemas.microsoft.com/office/drawing/2014/main" val="20001"/>
                    </a:ext>
                  </a:extLst>
                </a:gridCol>
              </a:tblGrid>
              <a:tr h="370840">
                <a:tc>
                  <a:txBody>
                    <a:bodyPr/>
                    <a:lstStyle/>
                    <a:p>
                      <a:r>
                        <a:rPr lang="fi-FI" dirty="0" smtClean="0"/>
                        <a:t>System</a:t>
                      </a:r>
                      <a:endParaRPr lang="fi-FI" dirty="0"/>
                    </a:p>
                  </a:txBody>
                  <a:tcPr/>
                </a:tc>
                <a:tc>
                  <a:txBody>
                    <a:bodyPr/>
                    <a:lstStyle/>
                    <a:p>
                      <a:r>
                        <a:rPr lang="fi-FI" dirty="0" smtClean="0"/>
                        <a:t>Maximum</a:t>
                      </a:r>
                      <a:r>
                        <a:rPr lang="fi-FI" baseline="0" dirty="0" smtClean="0"/>
                        <a:t> </a:t>
                      </a:r>
                      <a:r>
                        <a:rPr lang="fi-FI" baseline="0" dirty="0" err="1" smtClean="0"/>
                        <a:t>bit</a:t>
                      </a:r>
                      <a:r>
                        <a:rPr lang="fi-FI" baseline="0" dirty="0" smtClean="0"/>
                        <a:t> </a:t>
                      </a:r>
                      <a:r>
                        <a:rPr lang="fi-FI" baseline="0" dirty="0" err="1" smtClean="0"/>
                        <a:t>rate</a:t>
                      </a:r>
                      <a:endParaRPr lang="fi-FI" dirty="0"/>
                    </a:p>
                  </a:txBody>
                  <a:tcPr/>
                </a:tc>
                <a:extLst>
                  <a:ext uri="{0D108BD9-81ED-4DB2-BD59-A6C34878D82A}">
                    <a16:rowId xmlns:a16="http://schemas.microsoft.com/office/drawing/2014/main" val="10000"/>
                  </a:ext>
                </a:extLst>
              </a:tr>
              <a:tr h="370840">
                <a:tc>
                  <a:txBody>
                    <a:bodyPr/>
                    <a:lstStyle/>
                    <a:p>
                      <a:r>
                        <a:rPr lang="fi-FI" dirty="0" smtClean="0"/>
                        <a:t>LTE </a:t>
                      </a:r>
                      <a:r>
                        <a:rPr lang="fi-FI" dirty="0" err="1" smtClean="0"/>
                        <a:t>advanced</a:t>
                      </a:r>
                      <a:endParaRPr lang="fi-FI" dirty="0"/>
                    </a:p>
                  </a:txBody>
                  <a:tcPr/>
                </a:tc>
                <a:tc>
                  <a:txBody>
                    <a:bodyPr/>
                    <a:lstStyle/>
                    <a:p>
                      <a:r>
                        <a:rPr lang="fi-FI" dirty="0" smtClean="0"/>
                        <a:t>~ 1 </a:t>
                      </a:r>
                      <a:r>
                        <a:rPr lang="fi-FI" dirty="0" err="1" smtClean="0"/>
                        <a:t>Gbit</a:t>
                      </a:r>
                      <a:r>
                        <a:rPr lang="fi-FI" dirty="0" smtClean="0"/>
                        <a:t>/s</a:t>
                      </a:r>
                      <a:endParaRPr lang="fi-FI" dirty="0"/>
                    </a:p>
                  </a:txBody>
                  <a:tcPr/>
                </a:tc>
                <a:extLst>
                  <a:ext uri="{0D108BD9-81ED-4DB2-BD59-A6C34878D82A}">
                    <a16:rowId xmlns:a16="http://schemas.microsoft.com/office/drawing/2014/main" val="10001"/>
                  </a:ext>
                </a:extLst>
              </a:tr>
              <a:tr h="370840">
                <a:tc>
                  <a:txBody>
                    <a:bodyPr/>
                    <a:lstStyle/>
                    <a:p>
                      <a:r>
                        <a:rPr lang="fi-FI" dirty="0" smtClean="0"/>
                        <a:t>802.11ac</a:t>
                      </a:r>
                      <a:endParaRPr lang="fi-FI" dirty="0"/>
                    </a:p>
                  </a:txBody>
                  <a:tcPr/>
                </a:tc>
                <a:tc>
                  <a:txBody>
                    <a:bodyPr/>
                    <a:lstStyle/>
                    <a:p>
                      <a:r>
                        <a:rPr lang="fi-FI" dirty="0" smtClean="0"/>
                        <a:t>~ 7 </a:t>
                      </a:r>
                      <a:r>
                        <a:rPr lang="fi-FI" dirty="0" err="1" smtClean="0"/>
                        <a:t>Gbit</a:t>
                      </a:r>
                      <a:r>
                        <a:rPr lang="fi-FI" dirty="0" smtClean="0"/>
                        <a:t>/s</a:t>
                      </a:r>
                      <a:endParaRPr lang="fi-FI" dirty="0"/>
                    </a:p>
                  </a:txBody>
                  <a:tcPr/>
                </a:tc>
                <a:extLst>
                  <a:ext uri="{0D108BD9-81ED-4DB2-BD59-A6C34878D82A}">
                    <a16:rowId xmlns:a16="http://schemas.microsoft.com/office/drawing/2014/main" val="10002"/>
                  </a:ext>
                </a:extLst>
              </a:tr>
              <a:tr h="370840">
                <a:tc>
                  <a:txBody>
                    <a:bodyPr/>
                    <a:lstStyle/>
                    <a:p>
                      <a:r>
                        <a:rPr lang="fi-FI" dirty="0" smtClean="0"/>
                        <a:t>Nokia 5G demo</a:t>
                      </a:r>
                      <a:endParaRPr lang="fi-FI" dirty="0"/>
                    </a:p>
                  </a:txBody>
                  <a:tcPr/>
                </a:tc>
                <a:tc>
                  <a:txBody>
                    <a:bodyPr/>
                    <a:lstStyle/>
                    <a:p>
                      <a:r>
                        <a:rPr lang="fi-FI" dirty="0" smtClean="0"/>
                        <a:t>19,1 </a:t>
                      </a:r>
                      <a:r>
                        <a:rPr lang="fi-FI" dirty="0" err="1" smtClean="0"/>
                        <a:t>Gbit</a:t>
                      </a:r>
                      <a:r>
                        <a:rPr lang="fi-FI" dirty="0" smtClean="0"/>
                        <a:t>/s</a:t>
                      </a:r>
                      <a:endParaRPr lang="fi-FI" dirty="0"/>
                    </a:p>
                  </a:txBody>
                  <a:tcPr/>
                </a:tc>
                <a:extLst>
                  <a:ext uri="{0D108BD9-81ED-4DB2-BD59-A6C34878D82A}">
                    <a16:rowId xmlns:a16="http://schemas.microsoft.com/office/drawing/2014/main" val="10003"/>
                  </a:ext>
                </a:extLst>
              </a:tr>
              <a:tr h="370840">
                <a:tc>
                  <a:txBody>
                    <a:bodyPr/>
                    <a:lstStyle/>
                    <a:p>
                      <a:endParaRPr lang="fi-FI"/>
                    </a:p>
                  </a:txBody>
                  <a:tcPr/>
                </a:tc>
                <a:tc>
                  <a:txBody>
                    <a:bodyPr/>
                    <a:lstStyle/>
                    <a:p>
                      <a:endParaRPr lang="fi-FI"/>
                    </a:p>
                  </a:txBody>
                  <a:tcPr/>
                </a:tc>
                <a:extLst>
                  <a:ext uri="{0D108BD9-81ED-4DB2-BD59-A6C34878D82A}">
                    <a16:rowId xmlns:a16="http://schemas.microsoft.com/office/drawing/2014/main" val="10004"/>
                  </a:ext>
                </a:extLst>
              </a:tr>
              <a:tr h="370840">
                <a:tc>
                  <a:txBody>
                    <a:bodyPr/>
                    <a:lstStyle/>
                    <a:p>
                      <a:r>
                        <a:rPr lang="fi-FI" dirty="0" err="1" smtClean="0"/>
                        <a:t>Fiber</a:t>
                      </a:r>
                      <a:r>
                        <a:rPr lang="fi-FI" baseline="0" dirty="0" smtClean="0"/>
                        <a:t> </a:t>
                      </a:r>
                      <a:r>
                        <a:rPr lang="fi-FI" baseline="0" dirty="0" err="1" smtClean="0"/>
                        <a:t>optic</a:t>
                      </a:r>
                      <a:r>
                        <a:rPr lang="fi-FI" baseline="0" dirty="0" smtClean="0"/>
                        <a:t> </a:t>
                      </a:r>
                      <a:r>
                        <a:rPr lang="fi-FI" baseline="0" dirty="0" err="1" smtClean="0"/>
                        <a:t>cable</a:t>
                      </a:r>
                      <a:r>
                        <a:rPr lang="fi-FI" baseline="0" dirty="0" smtClean="0"/>
                        <a:t> WDM</a:t>
                      </a:r>
                      <a:endParaRPr lang="fi-FI" dirty="0"/>
                    </a:p>
                  </a:txBody>
                  <a:tcPr/>
                </a:tc>
                <a:tc>
                  <a:txBody>
                    <a:bodyPr/>
                    <a:lstStyle/>
                    <a:p>
                      <a:r>
                        <a:rPr lang="fi-FI" dirty="0" smtClean="0"/>
                        <a:t>&gt; 1000</a:t>
                      </a:r>
                      <a:r>
                        <a:rPr lang="fi-FI" baseline="0" dirty="0" smtClean="0"/>
                        <a:t> </a:t>
                      </a:r>
                      <a:r>
                        <a:rPr lang="fi-FI" baseline="0" dirty="0" err="1" smtClean="0"/>
                        <a:t>Gbit</a:t>
                      </a:r>
                      <a:r>
                        <a:rPr lang="fi-FI" baseline="0" dirty="0" smtClean="0"/>
                        <a:t>/s</a:t>
                      </a:r>
                      <a:endParaRPr lang="fi-FI" dirty="0"/>
                    </a:p>
                  </a:txBody>
                  <a:tcPr/>
                </a:tc>
                <a:extLst>
                  <a:ext uri="{0D108BD9-81ED-4DB2-BD59-A6C34878D82A}">
                    <a16:rowId xmlns:a16="http://schemas.microsoft.com/office/drawing/2014/main" val="10005"/>
                  </a:ext>
                </a:extLst>
              </a:tr>
              <a:tr h="370840">
                <a:tc>
                  <a:txBody>
                    <a:bodyPr/>
                    <a:lstStyle/>
                    <a:p>
                      <a:endParaRPr lang="fi-FI"/>
                    </a:p>
                  </a:txBody>
                  <a:tcPr/>
                </a:tc>
                <a:tc>
                  <a:txBody>
                    <a:bodyPr/>
                    <a:lstStyle/>
                    <a:p>
                      <a:endParaRPr lang="fi-FI" dirty="0"/>
                    </a:p>
                  </a:txBody>
                  <a:tcPr/>
                </a:tc>
                <a:extLst>
                  <a:ext uri="{0D108BD9-81ED-4DB2-BD59-A6C34878D82A}">
                    <a16:rowId xmlns:a16="http://schemas.microsoft.com/office/drawing/2014/main" val="10006"/>
                  </a:ext>
                </a:extLst>
              </a:tr>
            </a:tbl>
          </a:graphicData>
        </a:graphic>
      </p:graphicFrame>
      <p:sp>
        <p:nvSpPr>
          <p:cNvPr id="8" name="Rectangle 7"/>
          <p:cNvSpPr/>
          <p:nvPr/>
        </p:nvSpPr>
        <p:spPr>
          <a:xfrm>
            <a:off x="1869689" y="5319290"/>
            <a:ext cx="8352262" cy="646331"/>
          </a:xfrm>
          <a:prstGeom prst="rect">
            <a:avLst/>
          </a:prstGeom>
        </p:spPr>
        <p:txBody>
          <a:bodyPr wrap="square">
            <a:spAutoFit/>
          </a:bodyPr>
          <a:lstStyle/>
          <a:p>
            <a:r>
              <a:rPr lang="fi-FI" dirty="0"/>
              <a:t>http://networks.nokia.com/videos/world-first-nokia-5g-cm-wave-technology-19-1-gbps-over-the-air</a:t>
            </a:r>
          </a:p>
        </p:txBody>
      </p:sp>
    </p:spTree>
    <p:extLst>
      <p:ext uri="{BB962C8B-B14F-4D97-AF65-F5344CB8AC3E}">
        <p14:creationId xmlns:p14="http://schemas.microsoft.com/office/powerpoint/2010/main" val="35247300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Sisältö</a:t>
            </a:r>
            <a:endParaRPr lang="fi-FI" dirty="0"/>
          </a:p>
        </p:txBody>
      </p:sp>
      <p:sp>
        <p:nvSpPr>
          <p:cNvPr id="3" name="Content Placeholder 2"/>
          <p:cNvSpPr>
            <a:spLocks noGrp="1"/>
          </p:cNvSpPr>
          <p:nvPr>
            <p:ph idx="1"/>
          </p:nvPr>
        </p:nvSpPr>
        <p:spPr/>
        <p:txBody>
          <a:bodyPr/>
          <a:lstStyle/>
          <a:p>
            <a:pPr marL="514350" indent="-514350">
              <a:buFont typeface="+mj-lt"/>
              <a:buAutoNum type="arabicPeriod"/>
            </a:pPr>
            <a:r>
              <a:rPr lang="fi-FI" dirty="0" smtClean="0"/>
              <a:t>Johdatusta aiheeseen ja langattoman tietoliikenteen historiaa</a:t>
            </a:r>
          </a:p>
          <a:p>
            <a:pPr marL="514350" indent="-514350">
              <a:buFont typeface="+mj-lt"/>
              <a:buAutoNum type="arabicPeriod"/>
            </a:pPr>
            <a:r>
              <a:rPr lang="fi-FI" dirty="0" smtClean="0"/>
              <a:t>Perusteita ja termistöä</a:t>
            </a:r>
          </a:p>
          <a:p>
            <a:pPr marL="514350" indent="-514350">
              <a:buFont typeface="+mj-lt"/>
              <a:buAutoNum type="arabicPeriod"/>
            </a:pPr>
            <a:r>
              <a:rPr lang="fi-FI" dirty="0" smtClean="0"/>
              <a:t>Modulaatio ja </a:t>
            </a:r>
            <a:r>
              <a:rPr lang="fi-FI" dirty="0" err="1" smtClean="0"/>
              <a:t>demodulaatio</a:t>
            </a:r>
            <a:endParaRPr lang="fi-FI" dirty="0" smtClean="0"/>
          </a:p>
          <a:p>
            <a:pPr marL="514350" indent="-514350">
              <a:buFont typeface="+mj-lt"/>
              <a:buAutoNum type="arabicPeriod"/>
            </a:pPr>
            <a:r>
              <a:rPr lang="fi-FI" dirty="0" smtClean="0"/>
              <a:t>Radiotien ominaisuudet</a:t>
            </a:r>
          </a:p>
          <a:p>
            <a:pPr marL="514350" indent="-514350">
              <a:buFont typeface="+mj-lt"/>
              <a:buAutoNum type="arabicPeriod"/>
            </a:pPr>
            <a:r>
              <a:rPr lang="fi-FI" dirty="0" smtClean="0"/>
              <a:t>Radiolaiteen lohkokaavio</a:t>
            </a:r>
          </a:p>
          <a:p>
            <a:pPr marL="514350" indent="-514350">
              <a:buFont typeface="+mj-lt"/>
              <a:buAutoNum type="arabicPeriod"/>
            </a:pPr>
            <a:r>
              <a:rPr lang="fi-FI" dirty="0" smtClean="0"/>
              <a:t>Protokollapino</a:t>
            </a:r>
            <a:endParaRPr lang="fi-FI" dirty="0"/>
          </a:p>
        </p:txBody>
      </p:sp>
    </p:spTree>
    <p:extLst>
      <p:ext uri="{BB962C8B-B14F-4D97-AF65-F5344CB8AC3E}">
        <p14:creationId xmlns:p14="http://schemas.microsoft.com/office/powerpoint/2010/main" val="516035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smtClean="0"/>
              <a:t>Radiolaitteen kehitys</a:t>
            </a:r>
            <a:endParaRPr lang="fi-FI"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8800" y="0"/>
            <a:ext cx="2743200" cy="118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0" y="2945208"/>
            <a:ext cx="5701975" cy="3912792"/>
          </a:xfrm>
          <a:prstGeom prst="rect">
            <a:avLst/>
          </a:prstGeom>
        </p:spPr>
      </p:pic>
      <p:pic>
        <p:nvPicPr>
          <p:cNvPr id="6" name="Picture 5"/>
          <p:cNvPicPr>
            <a:picLocks noChangeAspect="1"/>
          </p:cNvPicPr>
          <p:nvPr/>
        </p:nvPicPr>
        <p:blipFill>
          <a:blip r:embed="rId5"/>
          <a:stretch>
            <a:fillRect/>
          </a:stretch>
        </p:blipFill>
        <p:spPr>
          <a:xfrm>
            <a:off x="6248399" y="4219134"/>
            <a:ext cx="3683423" cy="1673666"/>
          </a:xfrm>
          <a:prstGeom prst="rect">
            <a:avLst/>
          </a:prstGeom>
        </p:spPr>
      </p:pic>
      <p:pic>
        <p:nvPicPr>
          <p:cNvPr id="7" name="Picture 6"/>
          <p:cNvPicPr>
            <a:picLocks noChangeAspect="1"/>
          </p:cNvPicPr>
          <p:nvPr/>
        </p:nvPicPr>
        <p:blipFill>
          <a:blip r:embed="rId6"/>
          <a:stretch>
            <a:fillRect/>
          </a:stretch>
        </p:blipFill>
        <p:spPr>
          <a:xfrm>
            <a:off x="7101980" y="1552257"/>
            <a:ext cx="4084042" cy="2301752"/>
          </a:xfrm>
          <a:prstGeom prst="rect">
            <a:avLst/>
          </a:prstGeom>
        </p:spPr>
      </p:pic>
    </p:spTree>
    <p:extLst>
      <p:ext uri="{BB962C8B-B14F-4D97-AF65-F5344CB8AC3E}">
        <p14:creationId xmlns:p14="http://schemas.microsoft.com/office/powerpoint/2010/main" val="1235947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0611" y="1529423"/>
            <a:ext cx="4838700" cy="2647950"/>
          </a:xfrm>
          <a:prstGeom prst="rect">
            <a:avLst/>
          </a:prstGeom>
        </p:spPr>
      </p:pic>
      <p:pic>
        <p:nvPicPr>
          <p:cNvPr id="6" name="Picture 5"/>
          <p:cNvPicPr>
            <a:picLocks noChangeAspect="1"/>
          </p:cNvPicPr>
          <p:nvPr/>
        </p:nvPicPr>
        <p:blipFill>
          <a:blip r:embed="rId4"/>
          <a:stretch>
            <a:fillRect/>
          </a:stretch>
        </p:blipFill>
        <p:spPr>
          <a:xfrm>
            <a:off x="3648509" y="4177373"/>
            <a:ext cx="4301691" cy="2475275"/>
          </a:xfrm>
          <a:prstGeom prst="rect">
            <a:avLst/>
          </a:prstGeom>
        </p:spPr>
      </p:pic>
      <p:pic>
        <p:nvPicPr>
          <p:cNvPr id="7" name="Picture 6"/>
          <p:cNvPicPr>
            <a:picLocks noChangeAspect="1"/>
          </p:cNvPicPr>
          <p:nvPr/>
        </p:nvPicPr>
        <p:blipFill>
          <a:blip r:embed="rId5"/>
          <a:stretch>
            <a:fillRect/>
          </a:stretch>
        </p:blipFill>
        <p:spPr>
          <a:xfrm>
            <a:off x="7341445" y="0"/>
            <a:ext cx="4504377" cy="4033886"/>
          </a:xfrm>
          <a:prstGeom prst="rect">
            <a:avLst/>
          </a:prstGeom>
        </p:spPr>
      </p:pic>
      <p:sp>
        <p:nvSpPr>
          <p:cNvPr id="8" name="Title 7"/>
          <p:cNvSpPr>
            <a:spLocks noGrp="1"/>
          </p:cNvSpPr>
          <p:nvPr>
            <p:ph type="title"/>
          </p:nvPr>
        </p:nvSpPr>
        <p:spPr/>
        <p:txBody>
          <a:bodyPr/>
          <a:lstStyle/>
          <a:p>
            <a:r>
              <a:rPr lang="fi-FI" dirty="0" smtClean="0"/>
              <a:t>Protokollapinoista…</a:t>
            </a:r>
            <a:endParaRPr lang="fi-FI" dirty="0"/>
          </a:p>
        </p:txBody>
      </p:sp>
    </p:spTree>
    <p:extLst>
      <p:ext uri="{BB962C8B-B14F-4D97-AF65-F5344CB8AC3E}">
        <p14:creationId xmlns:p14="http://schemas.microsoft.com/office/powerpoint/2010/main" val="303699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Johdatusta aiheeseen ja langattoman tietoliikenteen historiaa (Ryhmätehtävä)</a:t>
            </a:r>
            <a:endParaRPr lang="fi-FI" dirty="0"/>
          </a:p>
        </p:txBody>
      </p:sp>
      <p:sp>
        <p:nvSpPr>
          <p:cNvPr id="3" name="Content Placeholder 2"/>
          <p:cNvSpPr>
            <a:spLocks noGrp="1"/>
          </p:cNvSpPr>
          <p:nvPr>
            <p:ph idx="1"/>
          </p:nvPr>
        </p:nvSpPr>
        <p:spPr/>
        <p:txBody>
          <a:bodyPr/>
          <a:lstStyle/>
          <a:p>
            <a:pPr marL="171450" indent="-171450">
              <a:buFontTx/>
              <a:buChar char="-"/>
            </a:pPr>
            <a:r>
              <a:rPr lang="fi-FI" dirty="0"/>
              <a:t>Miten tieto lopulta siirtyy langattomasti? Milloin/miten aikanaan huomattiin tarvittavat perusteet?</a:t>
            </a:r>
          </a:p>
          <a:p>
            <a:pPr marL="171450" indent="-171450">
              <a:buFontTx/>
              <a:buChar char="-"/>
            </a:pPr>
            <a:r>
              <a:rPr lang="fi-FI" dirty="0"/>
              <a:t>Miten langallinen ja langaton tiedonsiirto eroavat toisistaan? Langattomat lisääntyvät, katoavatko langalliset järjestelmät?</a:t>
            </a:r>
          </a:p>
          <a:p>
            <a:pPr marL="171450" indent="-171450">
              <a:buFontTx/>
              <a:buChar char="-"/>
            </a:pPr>
            <a:r>
              <a:rPr lang="fi-FI" dirty="0"/>
              <a:t>Mistä radiolaitteet on tehty? Miten radiolaitteet ovat kehittyneet aikojen kuluessa?</a:t>
            </a:r>
          </a:p>
          <a:p>
            <a:pPr marL="171450" indent="-171450">
              <a:buFontTx/>
              <a:buChar char="-"/>
            </a:pPr>
            <a:r>
              <a:rPr lang="fi-FI" dirty="0"/>
              <a:t>Miksi radiolaiteiden toiminta esitetään monesti protokollapinona? Miksi protokollapinoja on niin monenlaisia? Mitä protokollapinosta olisi hyvä tietää/ymmärtää?</a:t>
            </a:r>
          </a:p>
          <a:p>
            <a:endParaRPr lang="fi-FI" dirty="0"/>
          </a:p>
        </p:txBody>
      </p:sp>
    </p:spTree>
    <p:extLst>
      <p:ext uri="{BB962C8B-B14F-4D97-AF65-F5344CB8AC3E}">
        <p14:creationId xmlns:p14="http://schemas.microsoft.com/office/powerpoint/2010/main" val="801592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9076" y="1123950"/>
            <a:ext cx="10808802" cy="4286249"/>
          </a:xfrm>
          <a:prstGeom prst="rect">
            <a:avLst/>
          </a:prstGeom>
        </p:spPr>
      </p:pic>
    </p:spTree>
    <p:extLst>
      <p:ext uri="{BB962C8B-B14F-4D97-AF65-F5344CB8AC3E}">
        <p14:creationId xmlns:p14="http://schemas.microsoft.com/office/powerpoint/2010/main" val="805258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5502" y="1"/>
            <a:ext cx="8811884" cy="6858000"/>
          </a:xfrm>
          <a:prstGeom prst="rect">
            <a:avLst/>
          </a:prstGeom>
        </p:spPr>
      </p:pic>
    </p:spTree>
    <p:extLst>
      <p:ext uri="{BB962C8B-B14F-4D97-AF65-F5344CB8AC3E}">
        <p14:creationId xmlns:p14="http://schemas.microsoft.com/office/powerpoint/2010/main" val="2663970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Ryhmätehtävä</a:t>
            </a:r>
            <a:endParaRPr lang="fi-FI" dirty="0"/>
          </a:p>
        </p:txBody>
      </p:sp>
      <p:sp>
        <p:nvSpPr>
          <p:cNvPr id="3" name="Content Placeholder 2"/>
          <p:cNvSpPr>
            <a:spLocks noGrp="1"/>
          </p:cNvSpPr>
          <p:nvPr>
            <p:ph idx="1"/>
          </p:nvPr>
        </p:nvSpPr>
        <p:spPr/>
        <p:txBody>
          <a:bodyPr/>
          <a:lstStyle/>
          <a:p>
            <a:r>
              <a:rPr lang="fi-FI" dirty="0" smtClean="0"/>
              <a:t>Miettikää ryhmässä ainakin 3 keksintöä, jotka ovat edistäneet tietoliikenteen kehitystä.</a:t>
            </a:r>
          </a:p>
          <a:p>
            <a:endParaRPr lang="fi-FI" dirty="0"/>
          </a:p>
          <a:p>
            <a:r>
              <a:rPr lang="fi-FI" dirty="0" smtClean="0"/>
              <a:t>Miettikää ryhmässä ainakin 5 erilaista langatonta tietoliikennejärjestelmää?</a:t>
            </a:r>
          </a:p>
          <a:p>
            <a:endParaRPr lang="fi-FI" dirty="0"/>
          </a:p>
          <a:p>
            <a:r>
              <a:rPr lang="fi-FI" dirty="0" smtClean="0"/>
              <a:t>Miksi tarvitaan noin monta erilaista järjestelmää? Mitä eroa on järjestelmillä?</a:t>
            </a:r>
          </a:p>
          <a:p>
            <a:endParaRPr lang="fi-FI" dirty="0"/>
          </a:p>
          <a:p>
            <a:endParaRPr lang="fi-FI" dirty="0"/>
          </a:p>
        </p:txBody>
      </p:sp>
    </p:spTree>
    <p:extLst>
      <p:ext uri="{BB962C8B-B14F-4D97-AF65-F5344CB8AC3E}">
        <p14:creationId xmlns:p14="http://schemas.microsoft.com/office/powerpoint/2010/main" val="59017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Miten tieto lopulta siirtyy radiotien yli?</a:t>
            </a:r>
            <a:endParaRPr lang="fi-FI" dirty="0"/>
          </a:p>
        </p:txBody>
      </p:sp>
      <p:pic>
        <p:nvPicPr>
          <p:cNvPr id="5" name="Picture 4"/>
          <p:cNvPicPr>
            <a:picLocks noChangeAspect="1"/>
          </p:cNvPicPr>
          <p:nvPr/>
        </p:nvPicPr>
        <p:blipFill>
          <a:blip r:embed="rId2"/>
          <a:stretch>
            <a:fillRect/>
          </a:stretch>
        </p:blipFill>
        <p:spPr>
          <a:xfrm>
            <a:off x="1629167" y="2578100"/>
            <a:ext cx="8924925" cy="3886200"/>
          </a:xfrm>
          <a:prstGeom prst="rect">
            <a:avLst/>
          </a:prstGeom>
        </p:spPr>
      </p:pic>
    </p:spTree>
    <p:extLst>
      <p:ext uri="{BB962C8B-B14F-4D97-AF65-F5344CB8AC3E}">
        <p14:creationId xmlns:p14="http://schemas.microsoft.com/office/powerpoint/2010/main" val="1830094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6881" y="23630"/>
            <a:ext cx="7061183" cy="1032319"/>
          </a:xfrm>
        </p:spPr>
        <p:txBody>
          <a:bodyPr>
            <a:normAutofit fontScale="90000"/>
          </a:bodyPr>
          <a:lstStyle/>
          <a:p>
            <a:r>
              <a:rPr lang="fi-FI" dirty="0" smtClean="0"/>
              <a:t>S(t) = A(t)*Cos(2*</a:t>
            </a:r>
            <a:r>
              <a:rPr lang="fi-FI" dirty="0" err="1" smtClean="0"/>
              <a:t>pi</a:t>
            </a:r>
            <a:r>
              <a:rPr lang="fi-FI" dirty="0" smtClean="0"/>
              <a:t>*f(t) + Q(t))</a:t>
            </a:r>
            <a:endParaRPr lang="fi-FI" dirty="0"/>
          </a:p>
        </p:txBody>
      </p:sp>
      <p:pic>
        <p:nvPicPr>
          <p:cNvPr id="7" name="Picture 6"/>
          <p:cNvPicPr>
            <a:picLocks noChangeAspect="1"/>
          </p:cNvPicPr>
          <p:nvPr/>
        </p:nvPicPr>
        <p:blipFill>
          <a:blip r:embed="rId2"/>
          <a:stretch>
            <a:fillRect/>
          </a:stretch>
        </p:blipFill>
        <p:spPr>
          <a:xfrm>
            <a:off x="1986880" y="1055949"/>
            <a:ext cx="7467600" cy="3114675"/>
          </a:xfrm>
          <a:prstGeom prst="rect">
            <a:avLst/>
          </a:prstGeom>
        </p:spPr>
      </p:pic>
      <p:pic>
        <p:nvPicPr>
          <p:cNvPr id="3" name="Picture 2"/>
          <p:cNvPicPr>
            <a:picLocks noChangeAspect="1"/>
          </p:cNvPicPr>
          <p:nvPr/>
        </p:nvPicPr>
        <p:blipFill>
          <a:blip r:embed="rId3"/>
          <a:stretch>
            <a:fillRect/>
          </a:stretch>
        </p:blipFill>
        <p:spPr>
          <a:xfrm>
            <a:off x="3798455" y="4286250"/>
            <a:ext cx="4791075" cy="2571750"/>
          </a:xfrm>
          <a:prstGeom prst="rect">
            <a:avLst/>
          </a:prstGeom>
        </p:spPr>
      </p:pic>
    </p:spTree>
    <p:extLst>
      <p:ext uri="{BB962C8B-B14F-4D97-AF65-F5344CB8AC3E}">
        <p14:creationId xmlns:p14="http://schemas.microsoft.com/office/powerpoint/2010/main" val="78844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8"/>
          <p:cNvSpPr>
            <a:spLocks noGrp="1"/>
          </p:cNvSpPr>
          <p:nvPr>
            <p:ph type="title"/>
          </p:nvPr>
        </p:nvSpPr>
        <p:spPr/>
        <p:txBody>
          <a:bodyPr/>
          <a:lstStyle/>
          <a:p>
            <a:r>
              <a:rPr lang="fi-FI" altLang="fi-FI" sz="2000" dirty="0"/>
              <a:t>QPSK-modulaattorin toiminta</a:t>
            </a:r>
          </a:p>
        </p:txBody>
      </p:sp>
      <p:sp>
        <p:nvSpPr>
          <p:cNvPr id="8" name="Slide Number Placeholder 7"/>
          <p:cNvSpPr>
            <a:spLocks noGrp="1"/>
          </p:cNvSpPr>
          <p:nvPr>
            <p:ph type="sldNum" sz="quarter" idx="4294967295"/>
          </p:nvPr>
        </p:nvSpPr>
        <p:spPr>
          <a:xfrm>
            <a:off x="8077200" y="6356351"/>
            <a:ext cx="2133600" cy="365125"/>
          </a:xfrm>
          <a:prstGeom prst="rect">
            <a:avLst/>
          </a:prstGeom>
        </p:spPr>
        <p:txBody>
          <a:bodyPr/>
          <a:lstStyle/>
          <a:p>
            <a:pPr>
              <a:defRPr/>
            </a:pPr>
            <a:fld id="{B1D77606-36D2-4CA7-B30A-7D1EA676E9A9}" type="slidenum">
              <a:rPr lang="en-US" smtClean="0"/>
              <a:pPr>
                <a:defRPr/>
              </a:pPr>
              <a:t>9</a:t>
            </a:fld>
            <a:endParaRPr lang="en-US"/>
          </a:p>
        </p:txBody>
      </p:sp>
      <p:cxnSp>
        <p:nvCxnSpPr>
          <p:cNvPr id="36868" name="Straight Connector 12"/>
          <p:cNvCxnSpPr>
            <a:cxnSpLocks noChangeShapeType="1"/>
          </p:cNvCxnSpPr>
          <p:nvPr/>
        </p:nvCxnSpPr>
        <p:spPr bwMode="auto">
          <a:xfrm>
            <a:off x="2307983" y="3716338"/>
            <a:ext cx="2060331"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4" name="TextBox 13"/>
          <p:cNvSpPr txBox="1"/>
          <p:nvPr/>
        </p:nvSpPr>
        <p:spPr>
          <a:xfrm flipH="1">
            <a:off x="2373923" y="3141664"/>
            <a:ext cx="1951892" cy="369332"/>
          </a:xfrm>
          <a:prstGeom prst="rect">
            <a:avLst/>
          </a:prstGeom>
          <a:noFill/>
        </p:spPr>
        <p:txBody>
          <a:bodyPr>
            <a:spAutoFit/>
          </a:bodyPr>
          <a:lstStyle/>
          <a:p>
            <a:pPr>
              <a:defRPr/>
            </a:pPr>
            <a:r>
              <a:rPr lang="fi-FI" dirty="0"/>
              <a:t>0 </a:t>
            </a:r>
            <a:r>
              <a:rPr lang="fi-FI" dirty="0" err="1"/>
              <a:t>0</a:t>
            </a:r>
            <a:r>
              <a:rPr lang="fi-FI" dirty="0"/>
              <a:t> </a:t>
            </a:r>
            <a:r>
              <a:rPr lang="fi-FI" dirty="0" err="1"/>
              <a:t>0</a:t>
            </a:r>
            <a:r>
              <a:rPr lang="fi-FI" dirty="0"/>
              <a:t> 1 </a:t>
            </a:r>
            <a:r>
              <a:rPr lang="fi-FI" dirty="0" err="1"/>
              <a:t>1</a:t>
            </a:r>
            <a:r>
              <a:rPr lang="fi-FI" dirty="0"/>
              <a:t> 0 1 </a:t>
            </a:r>
            <a:r>
              <a:rPr lang="fi-FI" dirty="0" err="1"/>
              <a:t>1</a:t>
            </a:r>
            <a:r>
              <a:rPr lang="fi-FI" dirty="0"/>
              <a:t> </a:t>
            </a:r>
          </a:p>
        </p:txBody>
      </p:sp>
      <p:sp>
        <p:nvSpPr>
          <p:cNvPr id="36870" name="Rectangle 15"/>
          <p:cNvSpPr>
            <a:spLocks noChangeArrowheads="1"/>
          </p:cNvSpPr>
          <p:nvPr/>
        </p:nvSpPr>
        <p:spPr bwMode="auto">
          <a:xfrm>
            <a:off x="4368312" y="3141663"/>
            <a:ext cx="1195754" cy="1223962"/>
          </a:xfrm>
          <a:prstGeom prst="rect">
            <a:avLst/>
          </a:prstGeom>
          <a:solidFill>
            <a:schemeClr val="accent1"/>
          </a:solidFill>
          <a:ln w="9525" algn="ctr">
            <a:solidFill>
              <a:schemeClr val="tx1"/>
            </a:solidFill>
            <a:round/>
            <a:headEnd/>
            <a:tailEnd/>
          </a:ln>
        </p:spPr>
        <p:txBody>
          <a:bodyPr/>
          <a:lstStyle>
            <a:lvl1pPr>
              <a:defRPr sz="2400">
                <a:solidFill>
                  <a:schemeClr val="tx1"/>
                </a:solidFill>
                <a:latin typeface="Stencil" pitchFamily="82" charset="0"/>
              </a:defRPr>
            </a:lvl1pPr>
            <a:lvl2pPr marL="742950" indent="-285750">
              <a:defRPr sz="2400">
                <a:solidFill>
                  <a:schemeClr val="tx1"/>
                </a:solidFill>
                <a:latin typeface="Stencil" pitchFamily="82" charset="0"/>
              </a:defRPr>
            </a:lvl2pPr>
            <a:lvl3pPr marL="1143000" indent="-228600">
              <a:defRPr sz="2400">
                <a:solidFill>
                  <a:schemeClr val="tx1"/>
                </a:solidFill>
                <a:latin typeface="Stencil" pitchFamily="82" charset="0"/>
              </a:defRPr>
            </a:lvl3pPr>
            <a:lvl4pPr marL="1600200" indent="-228600">
              <a:defRPr sz="2400">
                <a:solidFill>
                  <a:schemeClr val="tx1"/>
                </a:solidFill>
                <a:latin typeface="Stencil" pitchFamily="82" charset="0"/>
              </a:defRPr>
            </a:lvl4pPr>
            <a:lvl5pPr marL="2057400" indent="-228600">
              <a:defRPr sz="2400">
                <a:solidFill>
                  <a:schemeClr val="tx1"/>
                </a:solidFill>
                <a:latin typeface="Stencil" pitchFamily="82" charset="0"/>
              </a:defRPr>
            </a:lvl5pPr>
            <a:lvl6pPr marL="2514600" indent="-228600" eaLnBrk="0" fontAlgn="base" hangingPunct="0">
              <a:spcBef>
                <a:spcPct val="0"/>
              </a:spcBef>
              <a:spcAft>
                <a:spcPct val="0"/>
              </a:spcAft>
              <a:defRPr sz="2400">
                <a:solidFill>
                  <a:schemeClr val="tx1"/>
                </a:solidFill>
                <a:latin typeface="Stencil" pitchFamily="82" charset="0"/>
              </a:defRPr>
            </a:lvl6pPr>
            <a:lvl7pPr marL="2971800" indent="-228600" eaLnBrk="0" fontAlgn="base" hangingPunct="0">
              <a:spcBef>
                <a:spcPct val="0"/>
              </a:spcBef>
              <a:spcAft>
                <a:spcPct val="0"/>
              </a:spcAft>
              <a:defRPr sz="2400">
                <a:solidFill>
                  <a:schemeClr val="tx1"/>
                </a:solidFill>
                <a:latin typeface="Stencil" pitchFamily="82" charset="0"/>
              </a:defRPr>
            </a:lvl7pPr>
            <a:lvl8pPr marL="3429000" indent="-228600" eaLnBrk="0" fontAlgn="base" hangingPunct="0">
              <a:spcBef>
                <a:spcPct val="0"/>
              </a:spcBef>
              <a:spcAft>
                <a:spcPct val="0"/>
              </a:spcAft>
              <a:defRPr sz="2400">
                <a:solidFill>
                  <a:schemeClr val="tx1"/>
                </a:solidFill>
                <a:latin typeface="Stencil" pitchFamily="82" charset="0"/>
              </a:defRPr>
            </a:lvl8pPr>
            <a:lvl9pPr marL="3886200" indent="-228600" eaLnBrk="0" fontAlgn="base" hangingPunct="0">
              <a:spcBef>
                <a:spcPct val="0"/>
              </a:spcBef>
              <a:spcAft>
                <a:spcPct val="0"/>
              </a:spcAft>
              <a:defRPr sz="2400">
                <a:solidFill>
                  <a:schemeClr val="tx1"/>
                </a:solidFill>
                <a:latin typeface="Stencil" pitchFamily="82" charset="0"/>
              </a:defRPr>
            </a:lvl9pPr>
          </a:lstStyle>
          <a:p>
            <a:endParaRPr lang="fi-FI" altLang="fi-FI"/>
          </a:p>
        </p:txBody>
      </p:sp>
      <p:cxnSp>
        <p:nvCxnSpPr>
          <p:cNvPr id="36871" name="Straight Arrow Connector 17"/>
          <p:cNvCxnSpPr>
            <a:cxnSpLocks noChangeShapeType="1"/>
          </p:cNvCxnSpPr>
          <p:nvPr/>
        </p:nvCxnSpPr>
        <p:spPr bwMode="auto">
          <a:xfrm>
            <a:off x="5564067" y="3284538"/>
            <a:ext cx="1329103"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72" name="Straight Arrow Connector 19"/>
          <p:cNvCxnSpPr>
            <a:cxnSpLocks noChangeShapeType="1"/>
          </p:cNvCxnSpPr>
          <p:nvPr/>
        </p:nvCxnSpPr>
        <p:spPr bwMode="auto">
          <a:xfrm>
            <a:off x="5564067" y="4149725"/>
            <a:ext cx="1329103"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36873" name="Group 22"/>
          <p:cNvGrpSpPr>
            <a:grpSpLocks/>
          </p:cNvGrpSpPr>
          <p:nvPr/>
        </p:nvGrpSpPr>
        <p:grpSpPr bwMode="auto">
          <a:xfrm>
            <a:off x="6893170" y="2997200"/>
            <a:ext cx="465992" cy="503238"/>
            <a:chOff x="5817096" y="3140968"/>
            <a:chExt cx="504056" cy="504056"/>
          </a:xfrm>
        </p:grpSpPr>
        <p:sp>
          <p:nvSpPr>
            <p:cNvPr id="21" name="Oval 20"/>
            <p:cNvSpPr/>
            <p:nvPr/>
          </p:nvSpPr>
          <p:spPr bwMode="auto">
            <a:xfrm>
              <a:off x="5817096" y="3140968"/>
              <a:ext cx="504056" cy="5040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fi-FI" dirty="0"/>
            </a:p>
          </p:txBody>
        </p:sp>
        <p:sp>
          <p:nvSpPr>
            <p:cNvPr id="22" name="TextBox 21"/>
            <p:cNvSpPr txBox="1"/>
            <p:nvPr/>
          </p:nvSpPr>
          <p:spPr>
            <a:xfrm flipH="1">
              <a:off x="5888425" y="3140968"/>
              <a:ext cx="351888" cy="369932"/>
            </a:xfrm>
            <a:prstGeom prst="rect">
              <a:avLst/>
            </a:prstGeom>
            <a:noFill/>
          </p:spPr>
          <p:txBody>
            <a:bodyPr>
              <a:spAutoFit/>
            </a:bodyPr>
            <a:lstStyle/>
            <a:p>
              <a:pPr>
                <a:defRPr/>
              </a:pPr>
              <a:r>
                <a:rPr lang="fi-FI" dirty="0"/>
                <a:t>x</a:t>
              </a:r>
            </a:p>
          </p:txBody>
        </p:sp>
      </p:grpSp>
      <p:grpSp>
        <p:nvGrpSpPr>
          <p:cNvPr id="36874" name="Group 23"/>
          <p:cNvGrpSpPr>
            <a:grpSpLocks/>
          </p:cNvGrpSpPr>
          <p:nvPr/>
        </p:nvGrpSpPr>
        <p:grpSpPr bwMode="auto">
          <a:xfrm>
            <a:off x="6893170" y="3860802"/>
            <a:ext cx="465992" cy="504825"/>
            <a:chOff x="5817096" y="3140968"/>
            <a:chExt cx="504056" cy="504056"/>
          </a:xfrm>
        </p:grpSpPr>
        <p:sp>
          <p:nvSpPr>
            <p:cNvPr id="25" name="Oval 24"/>
            <p:cNvSpPr/>
            <p:nvPr/>
          </p:nvSpPr>
          <p:spPr bwMode="auto">
            <a:xfrm>
              <a:off x="5817096" y="3140968"/>
              <a:ext cx="504056" cy="5040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fi-FI" dirty="0"/>
            </a:p>
          </p:txBody>
        </p:sp>
        <p:sp>
          <p:nvSpPr>
            <p:cNvPr id="26" name="TextBox 25"/>
            <p:cNvSpPr txBox="1"/>
            <p:nvPr/>
          </p:nvSpPr>
          <p:spPr>
            <a:xfrm flipH="1">
              <a:off x="5888425" y="3140968"/>
              <a:ext cx="351888" cy="368769"/>
            </a:xfrm>
            <a:prstGeom prst="rect">
              <a:avLst/>
            </a:prstGeom>
            <a:noFill/>
          </p:spPr>
          <p:txBody>
            <a:bodyPr>
              <a:spAutoFit/>
            </a:bodyPr>
            <a:lstStyle/>
            <a:p>
              <a:pPr>
                <a:defRPr/>
              </a:pPr>
              <a:r>
                <a:rPr lang="fi-FI" dirty="0"/>
                <a:t>x</a:t>
              </a:r>
            </a:p>
          </p:txBody>
        </p:sp>
      </p:grpSp>
      <p:cxnSp>
        <p:nvCxnSpPr>
          <p:cNvPr id="36875" name="Straight Arrow Connector 30"/>
          <p:cNvCxnSpPr>
            <a:cxnSpLocks noChangeShapeType="1"/>
            <a:endCxn id="22" idx="0"/>
          </p:cNvCxnSpPr>
          <p:nvPr/>
        </p:nvCxnSpPr>
        <p:spPr bwMode="auto">
          <a:xfrm flipH="1">
            <a:off x="7121770" y="2276476"/>
            <a:ext cx="8792" cy="72072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76" name="Straight Arrow Connector 33"/>
          <p:cNvCxnSpPr>
            <a:cxnSpLocks noChangeShapeType="1"/>
            <a:endCxn id="25" idx="4"/>
          </p:cNvCxnSpPr>
          <p:nvPr/>
        </p:nvCxnSpPr>
        <p:spPr bwMode="auto">
          <a:xfrm flipV="1">
            <a:off x="7126166" y="4365627"/>
            <a:ext cx="0" cy="5762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7" name="TextBox 36"/>
          <p:cNvSpPr txBox="1"/>
          <p:nvPr/>
        </p:nvSpPr>
        <p:spPr>
          <a:xfrm flipH="1">
            <a:off x="8622324" y="3429001"/>
            <a:ext cx="398585" cy="369332"/>
          </a:xfrm>
          <a:prstGeom prst="rect">
            <a:avLst/>
          </a:prstGeom>
          <a:noFill/>
        </p:spPr>
        <p:txBody>
          <a:bodyPr>
            <a:spAutoFit/>
          </a:bodyPr>
          <a:lstStyle/>
          <a:p>
            <a:pPr>
              <a:defRPr/>
            </a:pPr>
            <a:r>
              <a:rPr lang="fi-FI" dirty="0"/>
              <a:t>z</a:t>
            </a:r>
          </a:p>
        </p:txBody>
      </p:sp>
      <p:sp>
        <p:nvSpPr>
          <p:cNvPr id="38" name="TextBox 37"/>
          <p:cNvSpPr txBox="1"/>
          <p:nvPr/>
        </p:nvSpPr>
        <p:spPr>
          <a:xfrm flipH="1">
            <a:off x="7159869" y="4508501"/>
            <a:ext cx="2392974" cy="369332"/>
          </a:xfrm>
          <a:prstGeom prst="rect">
            <a:avLst/>
          </a:prstGeom>
          <a:noFill/>
        </p:spPr>
        <p:txBody>
          <a:bodyPr>
            <a:spAutoFit/>
          </a:bodyPr>
          <a:lstStyle/>
          <a:p>
            <a:pPr>
              <a:defRPr/>
            </a:pPr>
            <a:r>
              <a:rPr lang="fi-FI" dirty="0" err="1"/>
              <a:t>Sin</a:t>
            </a:r>
            <a:r>
              <a:rPr lang="fi-FI" dirty="0"/>
              <a:t>(2*pi*fc*t)</a:t>
            </a:r>
          </a:p>
        </p:txBody>
      </p:sp>
      <p:sp>
        <p:nvSpPr>
          <p:cNvPr id="39" name="TextBox 38"/>
          <p:cNvSpPr txBox="1"/>
          <p:nvPr/>
        </p:nvSpPr>
        <p:spPr>
          <a:xfrm flipH="1">
            <a:off x="7159869" y="2276476"/>
            <a:ext cx="2592266" cy="369332"/>
          </a:xfrm>
          <a:prstGeom prst="rect">
            <a:avLst/>
          </a:prstGeom>
          <a:noFill/>
        </p:spPr>
        <p:txBody>
          <a:bodyPr>
            <a:spAutoFit/>
          </a:bodyPr>
          <a:lstStyle/>
          <a:p>
            <a:pPr>
              <a:defRPr/>
            </a:pPr>
            <a:r>
              <a:rPr lang="fi-FI" dirty="0"/>
              <a:t>Cos(2*pi*fc*t)</a:t>
            </a:r>
          </a:p>
        </p:txBody>
      </p:sp>
      <p:grpSp>
        <p:nvGrpSpPr>
          <p:cNvPr id="36880" name="Group 41"/>
          <p:cNvGrpSpPr>
            <a:grpSpLocks/>
          </p:cNvGrpSpPr>
          <p:nvPr/>
        </p:nvGrpSpPr>
        <p:grpSpPr bwMode="auto">
          <a:xfrm>
            <a:off x="7891097" y="3429002"/>
            <a:ext cx="464526" cy="504825"/>
            <a:chOff x="5817096" y="3140968"/>
            <a:chExt cx="504056" cy="504056"/>
          </a:xfrm>
        </p:grpSpPr>
        <p:sp>
          <p:nvSpPr>
            <p:cNvPr id="43" name="Oval 42"/>
            <p:cNvSpPr/>
            <p:nvPr/>
          </p:nvSpPr>
          <p:spPr bwMode="auto">
            <a:xfrm>
              <a:off x="5817096" y="3140968"/>
              <a:ext cx="504056" cy="5040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fi-FI" dirty="0"/>
            </a:p>
          </p:txBody>
        </p:sp>
        <p:sp>
          <p:nvSpPr>
            <p:cNvPr id="44" name="TextBox 43"/>
            <p:cNvSpPr txBox="1"/>
            <p:nvPr/>
          </p:nvSpPr>
          <p:spPr>
            <a:xfrm flipH="1">
              <a:off x="5888649" y="3140968"/>
              <a:ext cx="351409" cy="368769"/>
            </a:xfrm>
            <a:prstGeom prst="rect">
              <a:avLst/>
            </a:prstGeom>
            <a:noFill/>
          </p:spPr>
          <p:txBody>
            <a:bodyPr>
              <a:spAutoFit/>
            </a:bodyPr>
            <a:lstStyle/>
            <a:p>
              <a:pPr>
                <a:defRPr/>
              </a:pPr>
              <a:r>
                <a:rPr lang="fi-FI" dirty="0"/>
                <a:t>+</a:t>
              </a:r>
            </a:p>
          </p:txBody>
        </p:sp>
      </p:grpSp>
      <p:cxnSp>
        <p:nvCxnSpPr>
          <p:cNvPr id="36881" name="Shape 45"/>
          <p:cNvCxnSpPr>
            <a:cxnSpLocks noChangeShapeType="1"/>
            <a:stCxn id="21" idx="6"/>
            <a:endCxn id="44" idx="0"/>
          </p:cNvCxnSpPr>
          <p:nvPr/>
        </p:nvCxnSpPr>
        <p:spPr bwMode="auto">
          <a:xfrm>
            <a:off x="7359162" y="3248819"/>
            <a:ext cx="759802" cy="180182"/>
          </a:xfrm>
          <a:prstGeom prst="bent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82" name="Shape 47"/>
          <p:cNvCxnSpPr>
            <a:cxnSpLocks noChangeShapeType="1"/>
            <a:stCxn id="25" idx="6"/>
            <a:endCxn id="43" idx="4"/>
          </p:cNvCxnSpPr>
          <p:nvPr/>
        </p:nvCxnSpPr>
        <p:spPr bwMode="auto">
          <a:xfrm flipV="1">
            <a:off x="7359161" y="3933825"/>
            <a:ext cx="763466" cy="179388"/>
          </a:xfrm>
          <a:prstGeom prst="bent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83" name="Straight Arrow Connector 49"/>
          <p:cNvCxnSpPr>
            <a:cxnSpLocks noChangeShapeType="1"/>
            <a:stCxn id="43" idx="6"/>
          </p:cNvCxnSpPr>
          <p:nvPr/>
        </p:nvCxnSpPr>
        <p:spPr bwMode="auto">
          <a:xfrm>
            <a:off x="8355624" y="3681413"/>
            <a:ext cx="798635"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884" name="Straight Connector 28"/>
          <p:cNvCxnSpPr>
            <a:cxnSpLocks noChangeShapeType="1"/>
            <a:stCxn id="36870" idx="1"/>
          </p:cNvCxnSpPr>
          <p:nvPr/>
        </p:nvCxnSpPr>
        <p:spPr bwMode="auto">
          <a:xfrm flipV="1">
            <a:off x="4368312" y="3284538"/>
            <a:ext cx="1195754" cy="4699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0" name="Arc 29"/>
          <p:cNvSpPr/>
          <p:nvPr/>
        </p:nvSpPr>
        <p:spPr bwMode="auto">
          <a:xfrm>
            <a:off x="5032131" y="3429000"/>
            <a:ext cx="266700" cy="1079500"/>
          </a:xfrm>
          <a:prstGeom prst="arc">
            <a:avLst/>
          </a:prstGeom>
          <a:solidFill>
            <a:schemeClr val="accent1"/>
          </a:solidFill>
          <a:ln w="9525" cap="flat" cmpd="sng" algn="ctr">
            <a:solidFill>
              <a:schemeClr val="tx1"/>
            </a:solidFill>
            <a:prstDash val="solid"/>
            <a:round/>
            <a:headEnd type="none" w="med" len="med"/>
            <a:tailEnd type="arrow" w="med" len="med"/>
          </a:ln>
          <a:effectLst/>
        </p:spPr>
        <p:txBody>
          <a:bodyPr/>
          <a:lstStyle/>
          <a:p>
            <a:pPr>
              <a:defRPr/>
            </a:pPr>
            <a:endParaRPr lang="fi-FI"/>
          </a:p>
        </p:txBody>
      </p:sp>
      <p:cxnSp>
        <p:nvCxnSpPr>
          <p:cNvPr id="36886" name="Straight Connector 31"/>
          <p:cNvCxnSpPr>
            <a:cxnSpLocks noChangeShapeType="1"/>
          </p:cNvCxnSpPr>
          <p:nvPr/>
        </p:nvCxnSpPr>
        <p:spPr bwMode="auto">
          <a:xfrm>
            <a:off x="5630009" y="3500438"/>
            <a:ext cx="332643"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33" name="TextBox 32"/>
          <p:cNvSpPr txBox="1"/>
          <p:nvPr/>
        </p:nvSpPr>
        <p:spPr>
          <a:xfrm flipH="1">
            <a:off x="5564066" y="2636838"/>
            <a:ext cx="1661746" cy="369332"/>
          </a:xfrm>
          <a:prstGeom prst="rect">
            <a:avLst/>
          </a:prstGeom>
          <a:noFill/>
        </p:spPr>
        <p:txBody>
          <a:bodyPr>
            <a:spAutoFit/>
          </a:bodyPr>
          <a:lstStyle/>
          <a:p>
            <a:pPr>
              <a:defRPr/>
            </a:pPr>
            <a:r>
              <a:rPr lang="fi-FI" dirty="0"/>
              <a:t>0    </a:t>
            </a:r>
            <a:r>
              <a:rPr lang="fi-FI" dirty="0" err="1"/>
              <a:t>0</a:t>
            </a:r>
            <a:r>
              <a:rPr lang="fi-FI" dirty="0"/>
              <a:t>    1   </a:t>
            </a:r>
            <a:r>
              <a:rPr lang="fi-FI" dirty="0" err="1"/>
              <a:t>1</a:t>
            </a:r>
            <a:r>
              <a:rPr lang="fi-FI" dirty="0"/>
              <a:t>  </a:t>
            </a:r>
          </a:p>
        </p:txBody>
      </p:sp>
      <p:cxnSp>
        <p:nvCxnSpPr>
          <p:cNvPr id="36888" name="Straight Connector 33"/>
          <p:cNvCxnSpPr>
            <a:cxnSpLocks noChangeShapeType="1"/>
          </p:cNvCxnSpPr>
          <p:nvPr/>
        </p:nvCxnSpPr>
        <p:spPr bwMode="auto">
          <a:xfrm>
            <a:off x="5962650" y="3500438"/>
            <a:ext cx="332642"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6889" name="Straight Connector 34"/>
          <p:cNvCxnSpPr>
            <a:cxnSpLocks noChangeShapeType="1"/>
          </p:cNvCxnSpPr>
          <p:nvPr/>
        </p:nvCxnSpPr>
        <p:spPr bwMode="auto">
          <a:xfrm>
            <a:off x="6295294" y="3068638"/>
            <a:ext cx="332643"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6890" name="Straight Connector 35"/>
          <p:cNvCxnSpPr>
            <a:cxnSpLocks noChangeShapeType="1"/>
          </p:cNvCxnSpPr>
          <p:nvPr/>
        </p:nvCxnSpPr>
        <p:spPr bwMode="auto">
          <a:xfrm>
            <a:off x="6561994" y="3068638"/>
            <a:ext cx="331177"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50" name="TextBox 49"/>
          <p:cNvSpPr txBox="1"/>
          <p:nvPr/>
        </p:nvSpPr>
        <p:spPr>
          <a:xfrm flipH="1">
            <a:off x="5430716" y="4581526"/>
            <a:ext cx="1595804" cy="369332"/>
          </a:xfrm>
          <a:prstGeom prst="rect">
            <a:avLst/>
          </a:prstGeom>
          <a:noFill/>
        </p:spPr>
        <p:txBody>
          <a:bodyPr>
            <a:spAutoFit/>
          </a:bodyPr>
          <a:lstStyle/>
          <a:p>
            <a:pPr>
              <a:defRPr/>
            </a:pPr>
            <a:r>
              <a:rPr lang="fi-FI" dirty="0"/>
              <a:t> 0   1   0   1  </a:t>
            </a:r>
          </a:p>
        </p:txBody>
      </p:sp>
      <p:cxnSp>
        <p:nvCxnSpPr>
          <p:cNvPr id="36892" name="Straight Connector 50"/>
          <p:cNvCxnSpPr>
            <a:cxnSpLocks noChangeShapeType="1"/>
          </p:cNvCxnSpPr>
          <p:nvPr/>
        </p:nvCxnSpPr>
        <p:spPr bwMode="auto">
          <a:xfrm>
            <a:off x="5564066" y="4365625"/>
            <a:ext cx="332642"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6893" name="Straight Connector 51"/>
          <p:cNvCxnSpPr>
            <a:cxnSpLocks noChangeShapeType="1"/>
          </p:cNvCxnSpPr>
          <p:nvPr/>
        </p:nvCxnSpPr>
        <p:spPr bwMode="auto">
          <a:xfrm>
            <a:off x="5896709" y="3933825"/>
            <a:ext cx="332643"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6894" name="Straight Connector 52"/>
          <p:cNvCxnSpPr>
            <a:cxnSpLocks noChangeShapeType="1"/>
          </p:cNvCxnSpPr>
          <p:nvPr/>
        </p:nvCxnSpPr>
        <p:spPr bwMode="auto">
          <a:xfrm>
            <a:off x="6229350" y="4365625"/>
            <a:ext cx="332642"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6895" name="Straight Connector 53"/>
          <p:cNvCxnSpPr>
            <a:cxnSpLocks noChangeShapeType="1"/>
          </p:cNvCxnSpPr>
          <p:nvPr/>
        </p:nvCxnSpPr>
        <p:spPr bwMode="auto">
          <a:xfrm>
            <a:off x="6561994" y="3933825"/>
            <a:ext cx="331177"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6896" name="Straight Connector 55"/>
          <p:cNvCxnSpPr>
            <a:cxnSpLocks noChangeShapeType="1"/>
          </p:cNvCxnSpPr>
          <p:nvPr/>
        </p:nvCxnSpPr>
        <p:spPr bwMode="auto">
          <a:xfrm flipV="1">
            <a:off x="5896708" y="3933825"/>
            <a:ext cx="0" cy="431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897" name="Straight Connector 61"/>
          <p:cNvCxnSpPr>
            <a:cxnSpLocks noChangeShapeType="1"/>
          </p:cNvCxnSpPr>
          <p:nvPr/>
        </p:nvCxnSpPr>
        <p:spPr bwMode="auto">
          <a:xfrm flipV="1">
            <a:off x="6229350" y="3933825"/>
            <a:ext cx="0" cy="431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898" name="Straight Connector 62"/>
          <p:cNvCxnSpPr>
            <a:cxnSpLocks noChangeShapeType="1"/>
          </p:cNvCxnSpPr>
          <p:nvPr/>
        </p:nvCxnSpPr>
        <p:spPr bwMode="auto">
          <a:xfrm flipV="1">
            <a:off x="6561992" y="3933825"/>
            <a:ext cx="0" cy="431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899" name="Straight Connector 63"/>
          <p:cNvCxnSpPr>
            <a:cxnSpLocks noChangeShapeType="1"/>
          </p:cNvCxnSpPr>
          <p:nvPr/>
        </p:nvCxnSpPr>
        <p:spPr bwMode="auto">
          <a:xfrm flipV="1">
            <a:off x="6295292" y="3068638"/>
            <a:ext cx="0" cy="431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04469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1233</TotalTime>
  <Words>1845</Words>
  <Application>Microsoft Office PowerPoint</Application>
  <PresentationFormat>Widescreen</PresentationFormat>
  <Paragraphs>198</Paragraphs>
  <Slides>21</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8" baseType="lpstr">
      <vt:lpstr>Arial</vt:lpstr>
      <vt:lpstr>Calibri</vt:lpstr>
      <vt:lpstr>Calibri Light</vt:lpstr>
      <vt:lpstr>Stencil</vt:lpstr>
      <vt:lpstr>Times New Roman</vt:lpstr>
      <vt:lpstr>Office Theme</vt:lpstr>
      <vt:lpstr>Kaava</vt:lpstr>
      <vt:lpstr>Langaton tiedonsiirto</vt:lpstr>
      <vt:lpstr>Sisältö</vt:lpstr>
      <vt:lpstr>Johdatusta aiheeseen ja langattoman tietoliikenteen historiaa (Ryhmätehtävä)</vt:lpstr>
      <vt:lpstr>PowerPoint Presentation</vt:lpstr>
      <vt:lpstr>PowerPoint Presentation</vt:lpstr>
      <vt:lpstr>Ryhmätehtävä</vt:lpstr>
      <vt:lpstr>Miten tieto lopulta siirtyy radiotien yli?</vt:lpstr>
      <vt:lpstr>S(t) = A(t)*Cos(2*pi*f(t) + Q(t))</vt:lpstr>
      <vt:lpstr>QPSK-modulaattorin toiminta</vt:lpstr>
      <vt:lpstr>QPSK-demoduitu signaali esitetään yleensä alla olevan kuvan mukaisesti. Mistä kohtaa demodulaattorin lohkokaaviota tuollainen signaali saadaan aikaiseksi?</vt:lpstr>
      <vt:lpstr>Wireless systems, what is missing???</vt:lpstr>
      <vt:lpstr>IoT enterprices at Oulu</vt:lpstr>
      <vt:lpstr>Wireless systems, difference?</vt:lpstr>
      <vt:lpstr>Wireless systems, what happens next</vt:lpstr>
      <vt:lpstr>Wired vs Wireless</vt:lpstr>
      <vt:lpstr>Wired vs Wireless, attenuation</vt:lpstr>
      <vt:lpstr>Wired vs Wireless, attenuation</vt:lpstr>
      <vt:lpstr>Wired vs Wireless, attenuation</vt:lpstr>
      <vt:lpstr>Wired vs Wireless, Bit rates</vt:lpstr>
      <vt:lpstr>Radiolaitteen kehitys</vt:lpstr>
      <vt:lpstr>Protokollapinoista…</vt:lpstr>
    </vt:vector>
  </TitlesOfParts>
  <Company>OAMK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Langaton tiedonsiirto</dc:title>
  <dc:creator>Kari Jyrkkä</dc:creator>
  <cp:lastModifiedBy>Kari Jyrkkä</cp:lastModifiedBy>
  <cp:revision>46</cp:revision>
  <dcterms:created xsi:type="dcterms:W3CDTF">2015-01-06T17:30:51Z</dcterms:created>
  <dcterms:modified xsi:type="dcterms:W3CDTF">2017-12-12T12:17:32Z</dcterms:modified>
</cp:coreProperties>
</file>